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287" r:id="rId2"/>
    <p:sldId id="291" r:id="rId3"/>
    <p:sldId id="289" r:id="rId4"/>
    <p:sldId id="292" r:id="rId5"/>
    <p:sldId id="293" r:id="rId6"/>
    <p:sldId id="295" r:id="rId7"/>
    <p:sldId id="298" r:id="rId8"/>
    <p:sldId id="296" r:id="rId9"/>
    <p:sldId id="297" r:id="rId10"/>
    <p:sldId id="301" r:id="rId11"/>
    <p:sldId id="299"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Lst>
  <p:sldSz cx="9144000" cy="5143500" type="screen16x9"/>
  <p:notesSz cx="6934200" cy="9220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3240" userDrawn="1">
          <p15:clr>
            <a:srgbClr val="A4A3A4"/>
          </p15:clr>
        </p15:guide>
        <p15:guide id="4" orient="horz" pos="7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CA96"/>
    <a:srgbClr val="9FE1C3"/>
    <a:srgbClr val="FB9461"/>
    <a:srgbClr val="808080"/>
    <a:srgbClr val="C8C9C7"/>
    <a:srgbClr val="CC6600"/>
    <a:srgbClr val="0076CE"/>
    <a:srgbClr val="EEEEEE"/>
    <a:srgbClr val="B7295A"/>
    <a:srgbClr val="41B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2603" autoAdjust="0"/>
  </p:normalViewPr>
  <p:slideViewPr>
    <p:cSldViewPr showGuides="1">
      <p:cViewPr varScale="1">
        <p:scale>
          <a:sx n="93" d="100"/>
          <a:sy n="93" d="100"/>
        </p:scale>
        <p:origin x="1183" y="34"/>
      </p:cViewPr>
      <p:guideLst>
        <p:guide pos="3240"/>
        <p:guide orient="horz" pos="756"/>
      </p:guideLst>
    </p:cSldViewPr>
  </p:slideViewPr>
  <p:notesTextViewPr>
    <p:cViewPr>
      <p:scale>
        <a:sx n="1" d="1"/>
        <a:sy n="1" d="1"/>
      </p:scale>
      <p:origin x="0" y="0"/>
    </p:cViewPr>
  </p:notesTextViewPr>
  <p:sorterViewPr>
    <p:cViewPr varScale="1">
      <p:scale>
        <a:sx n="1" d="1"/>
        <a:sy n="1" d="1"/>
      </p:scale>
      <p:origin x="0" y="0"/>
    </p:cViewPr>
  </p:sorterViewPr>
  <p:notesViewPr>
    <p:cSldViewPr showGuides="1">
      <p:cViewPr>
        <p:scale>
          <a:sx n="103" d="100"/>
          <a:sy n="103" d="100"/>
        </p:scale>
        <p:origin x="2271" y="-22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fl" descr="                              Dell - Internal Use - Confidential&#10;"/>
          <p:cNvSpPr txBox="1"/>
          <p:nvPr/>
        </p:nvSpPr>
        <p:spPr>
          <a:xfrm>
            <a:off x="780683" y="8990041"/>
            <a:ext cx="902491"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dirty="0">
                <a:solidFill>
                  <a:schemeClr val="bg2"/>
                </a:solidFill>
                <a:latin typeface="Arial" panose="020B0604020202020204" pitchFamily="34" charset="0"/>
              </a:rPr>
              <a:t>© Copyright 2019 Dell Inc.</a:t>
            </a:r>
          </a:p>
        </p:txBody>
      </p:sp>
      <p:sp>
        <p:nvSpPr>
          <p:cNvPr id="7" name="TextBox 6"/>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dirty="0" err="1">
              <a:solidFill>
                <a:schemeClr val="bg2"/>
              </a:solidFill>
              <a:latin typeface="Arial" panose="020B0604020202020204" pitchFamily="34" charset="0"/>
            </a:endParaRPr>
          </a:p>
        </p:txBody>
      </p:sp>
    </p:spTree>
    <p:extLst>
      <p:ext uri="{BB962C8B-B14F-4D97-AF65-F5344CB8AC3E}">
        <p14:creationId xmlns:p14="http://schemas.microsoft.com/office/powerpoint/2010/main" val="4227136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6888" y="173038"/>
            <a:ext cx="5940425" cy="3341687"/>
          </a:xfrm>
          <a:prstGeom prst="rect">
            <a:avLst/>
          </a:prstGeom>
          <a:noFill/>
          <a:ln w="12700">
            <a:solidFill>
              <a:prstClr val="black"/>
            </a:solidFill>
          </a:ln>
        </p:spPr>
        <p:txBody>
          <a:bodyPr vert="horz" lIns="92309" tIns="46154" rIns="92309" bIns="46154" rtlCol="0" anchor="ctr"/>
          <a:lstStyle/>
          <a:p>
            <a:endParaRPr lang="en-US" dirty="0"/>
          </a:p>
        </p:txBody>
      </p:sp>
      <p:sp>
        <p:nvSpPr>
          <p:cNvPr id="5" name="Notes Placeholder 4"/>
          <p:cNvSpPr>
            <a:spLocks noGrp="1"/>
          </p:cNvSpPr>
          <p:nvPr>
            <p:ph type="body" sz="quarter" idx="3"/>
          </p:nvPr>
        </p:nvSpPr>
        <p:spPr>
          <a:xfrm>
            <a:off x="462280" y="3803332"/>
            <a:ext cx="6009640" cy="449484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fl" descr="                              Dell - Internal Use - Confidential&#10;"/>
          <p:cNvSpPr txBox="1"/>
          <p:nvPr/>
        </p:nvSpPr>
        <p:spPr>
          <a:xfrm>
            <a:off x="780683" y="8990041"/>
            <a:ext cx="902491"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dirty="0">
                <a:solidFill>
                  <a:schemeClr val="bg2"/>
                </a:solidFill>
                <a:latin typeface="Arial" panose="020B0604020202020204" pitchFamily="34" charset="0"/>
              </a:rPr>
              <a:t>© Copyright 2019 Dell Inc.</a:t>
            </a:r>
          </a:p>
        </p:txBody>
      </p:sp>
      <p:sp>
        <p:nvSpPr>
          <p:cNvPr id="9" name="TextBox 8"/>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dirty="0" err="1">
              <a:solidFill>
                <a:schemeClr val="bg2"/>
              </a:solidFill>
              <a:latin typeface="Arial" panose="020B0604020202020204" pitchFamily="34" charset="0"/>
            </a:endParaRPr>
          </a:p>
        </p:txBody>
      </p:sp>
    </p:spTree>
    <p:extLst>
      <p:ext uri="{BB962C8B-B14F-4D97-AF65-F5344CB8AC3E}">
        <p14:creationId xmlns:p14="http://schemas.microsoft.com/office/powerpoint/2010/main" val="2384313598"/>
      </p:ext>
    </p:extLst>
  </p:cSld>
  <p:clrMap bg1="lt1" tx1="dk1" bg2="lt2" tx2="dk2" accent1="accent1" accent2="accent2" accent3="accent3" accent4="accent4" accent5="accent5" accent6="accent6" hlink="hlink" folHlink="folHlink"/>
  <p:notesStyle>
    <a:lvl1pPr marL="0" algn="l" defTabSz="685800" rtl="0" eaLnBrk="1" latinLnBrk="0" hangingPunct="1">
      <a:spcBef>
        <a:spcPts val="0"/>
      </a:spcBef>
      <a:defRPr sz="1100" kern="1200">
        <a:solidFill>
          <a:schemeClr val="bg2"/>
        </a:solidFill>
        <a:latin typeface="Arial" panose="020B0604020202020204" pitchFamily="34" charset="0"/>
        <a:ea typeface="+mn-ea"/>
        <a:cs typeface="+mn-cs"/>
      </a:defRPr>
    </a:lvl1pPr>
    <a:lvl2pPr marL="5143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2pPr>
    <a:lvl3pPr marL="8572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3pPr>
    <a:lvl4pPr marL="12001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4pPr>
    <a:lvl5pPr marL="1543050" indent="-171450" algn="l" defTabSz="685800" rtl="0" eaLnBrk="1" latinLnBrk="0" hangingPunct="1">
      <a:spcBef>
        <a:spcPts val="300"/>
      </a:spcBef>
      <a:buClrTx/>
      <a:buFont typeface="Arial" panose="020B0604020202020204" pitchFamily="34" charset="0"/>
      <a:buChar char="•"/>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a:solidFill>
                  <a:schemeClr val="bg2"/>
                </a:solidFill>
                <a:latin typeface="Arial" panose="020B0604020202020204" pitchFamily="34" charset="0"/>
                <a:ea typeface="+mn-ea"/>
                <a:cs typeface="+mn-cs"/>
              </a:rPr>
              <a:t>In Kubernetes, Pods are responsible for running your containers. Every Pod holds at least one container, and controls the execution of that container. </a:t>
            </a:r>
            <a:endParaRPr lang="en-US" dirty="0"/>
          </a:p>
        </p:txBody>
      </p:sp>
    </p:spTree>
    <p:extLst>
      <p:ext uri="{BB962C8B-B14F-4D97-AF65-F5344CB8AC3E}">
        <p14:creationId xmlns:p14="http://schemas.microsoft.com/office/powerpoint/2010/main" val="3542806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a:solidFill>
                  <a:schemeClr val="bg2"/>
                </a:solidFill>
                <a:latin typeface="Arial" panose="020B0604020202020204" pitchFamily="34" charset="0"/>
                <a:ea typeface="+mn-ea"/>
                <a:cs typeface="+mn-cs"/>
              </a:rPr>
              <a:t>A </a:t>
            </a:r>
            <a:r>
              <a:rPr lang="en-US" sz="1100" b="0" i="0" u="none" strike="noStrike" kern="1200" baseline="0" dirty="0" err="1">
                <a:solidFill>
                  <a:schemeClr val="bg2"/>
                </a:solidFill>
                <a:latin typeface="Arial" panose="020B0604020202020204" pitchFamily="34" charset="0"/>
                <a:ea typeface="+mn-ea"/>
                <a:cs typeface="+mn-cs"/>
              </a:rPr>
              <a:t>ReplicaSet</a:t>
            </a:r>
            <a:r>
              <a:rPr lang="en-US" sz="1100" b="0" i="0" u="none" strike="noStrike" kern="1200" baseline="0" dirty="0">
                <a:solidFill>
                  <a:schemeClr val="bg2"/>
                </a:solidFill>
                <a:latin typeface="Arial" panose="020B0604020202020204" pitchFamily="34" charset="0"/>
                <a:ea typeface="+mn-ea"/>
                <a:cs typeface="+mn-cs"/>
              </a:rPr>
              <a:t> ensures that a set of identically configured Pods are running at the desired replica count. </a:t>
            </a:r>
            <a:endParaRPr lang="en-US" dirty="0"/>
          </a:p>
        </p:txBody>
      </p:sp>
    </p:spTree>
    <p:extLst>
      <p:ext uri="{BB962C8B-B14F-4D97-AF65-F5344CB8AC3E}">
        <p14:creationId xmlns:p14="http://schemas.microsoft.com/office/powerpoint/2010/main" val="282552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a:solidFill>
                  <a:schemeClr val="bg2"/>
                </a:solidFill>
                <a:latin typeface="Arial" panose="020B0604020202020204" pitchFamily="34" charset="0"/>
                <a:ea typeface="+mn-ea"/>
                <a:cs typeface="+mn-cs"/>
              </a:rPr>
              <a:t>Secrets are used to store non-public information, such as tokens, certificates, or passwords. </a:t>
            </a:r>
            <a:endParaRPr lang="en-US" dirty="0"/>
          </a:p>
        </p:txBody>
      </p:sp>
    </p:spTree>
    <p:extLst>
      <p:ext uri="{BB962C8B-B14F-4D97-AF65-F5344CB8AC3E}">
        <p14:creationId xmlns:p14="http://schemas.microsoft.com/office/powerpoint/2010/main" val="3218593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a:solidFill>
                  <a:schemeClr val="bg2"/>
                </a:solidFill>
                <a:latin typeface="Arial" panose="020B0604020202020204" pitchFamily="34" charset="0"/>
                <a:ea typeface="+mn-ea"/>
                <a:cs typeface="+mn-cs"/>
              </a:rPr>
              <a:t>A Deployment is a higher-order abstraction that controls deploying and maintaining a set of Pods. Behind the scenes, it uses a </a:t>
            </a:r>
            <a:r>
              <a:rPr lang="en-US" sz="1100" b="0" i="0" u="none" strike="noStrike" kern="1200" baseline="0" dirty="0" err="1">
                <a:solidFill>
                  <a:schemeClr val="bg2"/>
                </a:solidFill>
                <a:latin typeface="Arial" panose="020B0604020202020204" pitchFamily="34" charset="0"/>
                <a:ea typeface="+mn-ea"/>
                <a:cs typeface="+mn-cs"/>
              </a:rPr>
              <a:t>ReplicaSet</a:t>
            </a:r>
            <a:r>
              <a:rPr lang="en-US" sz="1100" b="0" i="0" u="none" strike="noStrike" kern="1200" baseline="0" dirty="0">
                <a:solidFill>
                  <a:schemeClr val="bg2"/>
                </a:solidFill>
                <a:latin typeface="Arial" panose="020B0604020202020204" pitchFamily="34" charset="0"/>
                <a:ea typeface="+mn-ea"/>
                <a:cs typeface="+mn-cs"/>
              </a:rPr>
              <a:t> to keep the Pods running, but it offers sophisticated logic for deploying, updating, and scaling a set of Pods within a cluster.</a:t>
            </a:r>
            <a:endParaRPr lang="en-US" dirty="0"/>
          </a:p>
        </p:txBody>
      </p:sp>
    </p:spTree>
    <p:extLst>
      <p:ext uri="{BB962C8B-B14F-4D97-AF65-F5344CB8AC3E}">
        <p14:creationId xmlns:p14="http://schemas.microsoft.com/office/powerpoint/2010/main" val="1521018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err="1">
                <a:solidFill>
                  <a:schemeClr val="bg2"/>
                </a:solidFill>
                <a:latin typeface="Arial" panose="020B0604020202020204" pitchFamily="34" charset="0"/>
                <a:ea typeface="+mn-ea"/>
                <a:cs typeface="+mn-cs"/>
              </a:rPr>
              <a:t>DaemonSets</a:t>
            </a:r>
            <a:r>
              <a:rPr lang="en-US" sz="1100" b="0" i="0" u="none" strike="noStrike" kern="1200" baseline="0" dirty="0">
                <a:solidFill>
                  <a:schemeClr val="bg2"/>
                </a:solidFill>
                <a:latin typeface="Arial" panose="020B0604020202020204" pitchFamily="34" charset="0"/>
                <a:ea typeface="+mn-ea"/>
                <a:cs typeface="+mn-cs"/>
              </a:rPr>
              <a:t> provide a way to ensure that a copy of a Pod is running on every node in the cluster. As a cluster grows and shrinks, the </a:t>
            </a:r>
            <a:r>
              <a:rPr lang="en-US" sz="1100" b="0" i="0" u="none" strike="noStrike" kern="1200" baseline="0" dirty="0" err="1">
                <a:solidFill>
                  <a:schemeClr val="bg2"/>
                </a:solidFill>
                <a:latin typeface="Arial" panose="020B0604020202020204" pitchFamily="34" charset="0"/>
                <a:ea typeface="+mn-ea"/>
                <a:cs typeface="+mn-cs"/>
              </a:rPr>
              <a:t>DaemonSet</a:t>
            </a:r>
            <a:r>
              <a:rPr lang="en-US" sz="1100" b="0" i="0" u="none" strike="noStrike" kern="1200" baseline="0" dirty="0">
                <a:solidFill>
                  <a:schemeClr val="bg2"/>
                </a:solidFill>
                <a:latin typeface="Arial" panose="020B0604020202020204" pitchFamily="34" charset="0"/>
                <a:ea typeface="+mn-ea"/>
                <a:cs typeface="+mn-cs"/>
              </a:rPr>
              <a:t> spreads these specially labeled Pods across all of the nodes.</a:t>
            </a:r>
            <a:endParaRPr lang="en-US" dirty="0"/>
          </a:p>
        </p:txBody>
      </p:sp>
    </p:spTree>
    <p:extLst>
      <p:ext uri="{BB962C8B-B14F-4D97-AF65-F5344CB8AC3E}">
        <p14:creationId xmlns:p14="http://schemas.microsoft.com/office/powerpoint/2010/main" val="1011769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a:solidFill>
                  <a:schemeClr val="bg2"/>
                </a:solidFill>
                <a:latin typeface="Arial" panose="020B0604020202020204" pitchFamily="34" charset="0"/>
                <a:ea typeface="+mn-ea"/>
                <a:cs typeface="+mn-cs"/>
              </a:rPr>
              <a:t>Ingresses provide a way to declare that traffic ought to be channeled from the outside of the cluster into destination points within the cluster. One single external Ingress point can accept traffic destined to many different internal services.</a:t>
            </a:r>
            <a:endParaRPr lang="en-US" dirty="0"/>
          </a:p>
        </p:txBody>
      </p:sp>
    </p:spTree>
    <p:extLst>
      <p:ext uri="{BB962C8B-B14F-4D97-AF65-F5344CB8AC3E}">
        <p14:creationId xmlns:p14="http://schemas.microsoft.com/office/powerpoint/2010/main" val="4064297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baseline="0" dirty="0" err="1">
                <a:solidFill>
                  <a:schemeClr val="bg2"/>
                </a:solidFill>
                <a:latin typeface="Arial" panose="020B0604020202020204" pitchFamily="34" charset="0"/>
                <a:ea typeface="+mn-ea"/>
                <a:cs typeface="+mn-cs"/>
              </a:rPr>
              <a:t>CronJobs</a:t>
            </a:r>
            <a:r>
              <a:rPr lang="en-US" sz="1100" b="0" i="0" u="none" strike="noStrike" kern="1200" baseline="0" dirty="0">
                <a:solidFill>
                  <a:schemeClr val="bg2"/>
                </a:solidFill>
                <a:latin typeface="Arial" panose="020B0604020202020204" pitchFamily="34" charset="0"/>
                <a:ea typeface="+mn-ea"/>
                <a:cs typeface="+mn-cs"/>
              </a:rPr>
              <a:t> provide a method for scheduling the execution of Pods. They are excellent for running periodic tasks like backups, reports, and automated tests.</a:t>
            </a:r>
            <a:endParaRPr lang="en-US" dirty="0"/>
          </a:p>
        </p:txBody>
      </p:sp>
    </p:spTree>
    <p:extLst>
      <p:ext uri="{BB962C8B-B14F-4D97-AF65-F5344CB8AC3E}">
        <p14:creationId xmlns:p14="http://schemas.microsoft.com/office/powerpoint/2010/main" val="3095180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152" y="4375512"/>
            <a:ext cx="1627632" cy="289357"/>
          </a:xfrm>
          <a:prstGeom prst="rect">
            <a:avLst/>
          </a:prstGeom>
        </p:spPr>
      </p:pic>
    </p:spTree>
    <p:extLst>
      <p:ext uri="{BB962C8B-B14F-4D97-AF65-F5344CB8AC3E}">
        <p14:creationId xmlns:p14="http://schemas.microsoft.com/office/powerpoint/2010/main" val="233535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5676954"/>
      </p:ext>
    </p:extLst>
  </p:cSld>
  <p:clrMapOvr>
    <a:masterClrMapping/>
  </p:clrMapOvr>
  <p:extLst mod="1">
    <p:ext uri="{DCECCB84-F9BA-43D5-87BE-67443E8EF086}">
      <p15:sldGuideLst xmlns:p15="http://schemas.microsoft.com/office/powerpoint/2012/main">
        <p15:guide id="1" orient="horz" pos="7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4057650"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Text Placeholder 4"/>
          <p:cNvSpPr>
            <a:spLocks noGrp="1"/>
          </p:cNvSpPr>
          <p:nvPr>
            <p:ph type="body" sz="quarter" idx="3"/>
          </p:nvPr>
        </p:nvSpPr>
        <p:spPr>
          <a:xfrm>
            <a:off x="4780617" y="971550"/>
            <a:ext cx="4077633"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Content Placeholder 9"/>
          <p:cNvSpPr>
            <a:spLocks noGrp="1"/>
          </p:cNvSpPr>
          <p:nvPr>
            <p:ph sz="quarter" idx="11"/>
          </p:nvPr>
        </p:nvSpPr>
        <p:spPr>
          <a:xfrm>
            <a:off x="28575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8" name="Content Placeholder 9"/>
          <p:cNvSpPr>
            <a:spLocks noGrp="1"/>
          </p:cNvSpPr>
          <p:nvPr>
            <p:ph sz="quarter" idx="12"/>
          </p:nvPr>
        </p:nvSpPr>
        <p:spPr>
          <a:xfrm>
            <a:off x="480060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9893101"/>
      </p:ext>
    </p:extLst>
  </p:cSld>
  <p:clrMapOvr>
    <a:masterClrMapping/>
  </p:clrMapOvr>
  <p:extLst mod="1">
    <p:ext uri="{DCECCB84-F9BA-43D5-87BE-67443E8EF086}">
      <p15:sldGuideLst xmlns:p15="http://schemas.microsoft.com/office/powerpoint/2012/main">
        <p15:guide id="1" orient="horz" pos="9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039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2233432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2298563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2096137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4059107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26153866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1197449497"/>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 blue wav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2280386566"/>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ov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152" y="4375512"/>
            <a:ext cx="1627632" cy="289357"/>
          </a:xfrm>
          <a:prstGeom prst="rect">
            <a:avLst/>
          </a:prstGeom>
        </p:spPr>
      </p:pic>
    </p:spTree>
    <p:extLst>
      <p:ext uri="{BB962C8B-B14F-4D97-AF65-F5344CB8AC3E}">
        <p14:creationId xmlns:p14="http://schemas.microsoft.com/office/powerpoint/2010/main" val="1730252290"/>
      </p:ext>
    </p:extLst>
  </p:cSld>
  <p:clrMapOvr>
    <a:masterClrMapping/>
  </p:clrMapOvr>
  <p:extLst mod="1">
    <p:ext uri="{DCECCB84-F9BA-43D5-87BE-67443E8EF086}">
      <p15:sldGuideLst xmlns:p15="http://schemas.microsoft.com/office/powerpoint/2012/main">
        <p15:guide id="1" orient="horz" pos="25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 blue blur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384165499"/>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2095" y="2297430"/>
            <a:ext cx="3079811" cy="548640"/>
          </a:xfrm>
          <a:prstGeom prst="rect">
            <a:avLst/>
          </a:prstGeom>
        </p:spPr>
      </p:pic>
    </p:spTree>
    <p:extLst>
      <p:ext uri="{BB962C8B-B14F-4D97-AF65-F5344CB8AC3E}">
        <p14:creationId xmlns:p14="http://schemas.microsoft.com/office/powerpoint/2010/main" val="1919621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2095" y="2297430"/>
            <a:ext cx="3079811" cy="548640"/>
          </a:xfrm>
          <a:prstGeom prst="rect">
            <a:avLst/>
          </a:prstGeom>
        </p:spPr>
      </p:pic>
    </p:spTree>
    <p:extLst>
      <p:ext uri="{BB962C8B-B14F-4D97-AF65-F5344CB8AC3E}">
        <p14:creationId xmlns:p14="http://schemas.microsoft.com/office/powerpoint/2010/main" val="4067760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152" y="4375512"/>
            <a:ext cx="1627632" cy="289357"/>
          </a:xfrm>
          <a:prstGeom prst="rect">
            <a:avLst/>
          </a:prstGeom>
        </p:spPr>
      </p:pic>
    </p:spTree>
    <p:extLst>
      <p:ext uri="{BB962C8B-B14F-4D97-AF65-F5344CB8AC3E}">
        <p14:creationId xmlns:p14="http://schemas.microsoft.com/office/powerpoint/2010/main" val="439855898"/>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83152" y="4375512"/>
            <a:ext cx="1627632" cy="289357"/>
          </a:xfrm>
          <a:prstGeom prst="rect">
            <a:avLst/>
          </a:prstGeom>
        </p:spPr>
      </p:pic>
    </p:spTree>
    <p:extLst>
      <p:ext uri="{BB962C8B-B14F-4D97-AF65-F5344CB8AC3E}">
        <p14:creationId xmlns:p14="http://schemas.microsoft.com/office/powerpoint/2010/main" val="3994610452"/>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3152" y="4375512"/>
            <a:ext cx="1627632" cy="289357"/>
          </a:xfrm>
          <a:prstGeom prst="rect">
            <a:avLst/>
          </a:prstGeom>
        </p:spPr>
      </p:pic>
    </p:spTree>
    <p:extLst>
      <p:ext uri="{BB962C8B-B14F-4D97-AF65-F5344CB8AC3E}">
        <p14:creationId xmlns:p14="http://schemas.microsoft.com/office/powerpoint/2010/main" val="984518020"/>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1022829"/>
      </p:ext>
    </p:extLst>
  </p:cSld>
  <p:clrMapOvr>
    <a:masterClrMapping/>
  </p:clrMapOvr>
  <p:extLst mod="1">
    <p:ext uri="{DCECCB84-F9BA-43D5-87BE-67443E8EF086}">
      <p15:sldGuideLst xmlns:p15="http://schemas.microsoft.com/office/powerpoint/2012/main">
        <p15:guide id="1" orient="horz" pos="1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409497543"/>
      </p:ext>
    </p:extLst>
  </p:cSld>
  <p:clrMapOvr>
    <a:masterClrMapping/>
  </p:clrMapOvr>
  <p:extLst mod="1">
    <p:ext uri="{DCECCB84-F9BA-43D5-87BE-67443E8EF086}">
      <p15:sldGuideLst xmlns:p15="http://schemas.microsoft.com/office/powerpoint/2012/main">
        <p15:guide id="1" orient="horz" pos="4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49027753"/>
      </p:ext>
    </p:extLst>
  </p:cSld>
  <p:clrMapOvr>
    <a:masterClrMapping/>
  </p:clrMapOvr>
  <p:extLst mod="1">
    <p:ext uri="{DCECCB84-F9BA-43D5-87BE-67443E8EF086}">
      <p15:sldGuideLst xmlns:p15="http://schemas.microsoft.com/office/powerpoint/2012/main">
        <p15:guide id="1" orient="horz" pos="144">
          <p15:clr>
            <a:srgbClr val="FBAE40"/>
          </p15:clr>
        </p15:guide>
        <p15:guide id="0" orient="horz" pos="75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3943629"/>
      </p:ext>
    </p:extLst>
  </p:cSld>
  <p:clrMapOvr>
    <a:masterClrMapping/>
  </p:clrMapOvr>
  <p:extLst mod="1">
    <p:ext uri="{DCECCB84-F9BA-43D5-87BE-67443E8EF086}">
      <p15:sldGuideLst xmlns:p15="http://schemas.microsoft.com/office/powerpoint/2012/main">
        <p15:guide id="1" orient="horz" pos="4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8182823" y="4838624"/>
            <a:ext cx="676656" cy="120294"/>
          </a:xfrm>
          <a:prstGeom prst="rect">
            <a:avLst/>
          </a:prstGeom>
        </p:spPr>
      </p:pic>
      <p:sp>
        <p:nvSpPr>
          <p:cNvPr id="5" name="fl" descr="                              Dell - Internal Use - Confidential&#10;"/>
          <p:cNvSpPr txBox="1"/>
          <p:nvPr userDrawn="1"/>
        </p:nvSpPr>
        <p:spPr>
          <a:xfrm>
            <a:off x="4346510" y="5007744"/>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808080"/>
                </a:solidFill>
                <a:latin typeface="Arial" panose="020B0604020202020204" pitchFamily="34" charset="0"/>
              </a:rPr>
              <a:t>© Copyright 2019 Dell Inc.</a:t>
            </a:r>
          </a:p>
        </p:txBody>
      </p:sp>
      <p:sp>
        <p:nvSpPr>
          <p:cNvPr id="6" name="TextBox 19"/>
          <p:cNvSpPr txBox="1"/>
          <p:nvPr userDrawn="1"/>
        </p:nvSpPr>
        <p:spPr>
          <a:xfrm>
            <a:off x="3895000" y="5008514"/>
            <a:ext cx="94578"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00" b="0" kern="1200" dirty="0" err="1">
              <a:solidFill>
                <a:srgbClr val="808080"/>
              </a:solidFill>
              <a:latin typeface="Arial" panose="020B0604020202020204" pitchFamily="34" charset="0"/>
              <a:ea typeface="+mn-ea"/>
              <a:cs typeface="+mn-cs"/>
            </a:endParaRPr>
          </a:p>
        </p:txBody>
      </p:sp>
      <p:sp>
        <p:nvSpPr>
          <p:cNvPr id="9" name="TextBox 16"/>
          <p:cNvSpPr txBox="1"/>
          <p:nvPr userDrawn="1"/>
        </p:nvSpPr>
        <p:spPr>
          <a:xfrm>
            <a:off x="4012016" y="5008514"/>
            <a:ext cx="136256"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600" kern="1200" dirty="0">
                <a:solidFill>
                  <a:srgbClr val="808080"/>
                </a:solidFill>
                <a:latin typeface="Arial" panose="020B0604020202020204" pitchFamily="34" charset="0"/>
                <a:ea typeface="+mn-ea"/>
                <a:cs typeface="+mn-cs"/>
              </a:rPr>
              <a:t>of Y</a:t>
            </a:r>
          </a:p>
        </p:txBody>
      </p:sp>
    </p:spTree>
    <p:extLst>
      <p:ext uri="{BB962C8B-B14F-4D97-AF65-F5344CB8AC3E}">
        <p14:creationId xmlns:p14="http://schemas.microsoft.com/office/powerpoint/2010/main" val="4048717320"/>
      </p:ext>
    </p:extLst>
  </p:cSld>
  <p:clrMap bg1="lt1" tx1="dk1" bg2="lt2" tx2="dk2" accent1="accent1" accent2="accent2" accent3="accent3" accent4="accent4" accent5="accent5" accent6="accent6" hlink="hlink" folHlink="folHlink"/>
  <p:sldLayoutIdLst>
    <p:sldLayoutId id="2147483687" r:id="rId1"/>
    <p:sldLayoutId id="2147483661" r:id="rId2"/>
    <p:sldLayoutId id="2147483682" r:id="rId3"/>
    <p:sldLayoutId id="2147483688" r:id="rId4"/>
    <p:sldLayoutId id="2147483684" r:id="rId5"/>
    <p:sldLayoutId id="2147483662" r:id="rId6"/>
    <p:sldLayoutId id="2147483673" r:id="rId7"/>
    <p:sldLayoutId id="2147483672" r:id="rId8"/>
    <p:sldLayoutId id="2147483713" r:id="rId9"/>
    <p:sldLayoutId id="2147483664" r:id="rId10"/>
    <p:sldLayoutId id="2147483674" r:id="rId11"/>
    <p:sldLayoutId id="2147483667" r:id="rId12"/>
    <p:sldLayoutId id="2147483663" r:id="rId13"/>
    <p:sldLayoutId id="2147483677" r:id="rId14"/>
    <p:sldLayoutId id="2147483678" r:id="rId15"/>
    <p:sldLayoutId id="2147483680" r:id="rId16"/>
    <p:sldLayoutId id="2147483681" r:id="rId17"/>
    <p:sldLayoutId id="2147483689" r:id="rId18"/>
    <p:sldLayoutId id="2147483716" r:id="rId19"/>
    <p:sldLayoutId id="2147483715" r:id="rId20"/>
    <p:sldLayoutId id="2147483675" r:id="rId21"/>
    <p:sldLayoutId id="2147483676"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0" userDrawn="1">
          <p15:clr>
            <a:srgbClr val="F26B43"/>
          </p15:clr>
        </p15:guide>
        <p15:guide id="4" pos="55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ks/" TargetMode="External"/><Relationship Id="rId2" Type="http://schemas.openxmlformats.org/officeDocument/2006/relationships/hyperlink" Target="https://kubernetes.io/docs/setup/learning-environment/minikube/"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hyperlink" Target="https://www.docker.com/resources/what-container"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www.infoworld.com/article/3268073/what-is-kubernetes-container-orchestration-explained.html" TargetMode="External"/><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dotnet/standard/microservices-architecture/architect-microservice-container-applications/scalable-available-multi-container-microservice-applications"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p:spPr>
        <p:txBody>
          <a:bodyPr/>
          <a:lstStyle/>
          <a:p>
            <a:r>
              <a:rPr lang="en-US" dirty="0"/>
              <a:t>Introduction to Kubernetes</a:t>
            </a:r>
          </a:p>
        </p:txBody>
      </p:sp>
      <p:sp>
        <p:nvSpPr>
          <p:cNvPr id="3" name="Subtitle 2"/>
          <p:cNvSpPr>
            <a:spLocks noGrp="1"/>
          </p:cNvSpPr>
          <p:nvPr>
            <p:ph type="subTitle" idx="1"/>
          </p:nvPr>
        </p:nvSpPr>
        <p:spPr/>
        <p:txBody>
          <a:bodyPr/>
          <a:lstStyle/>
          <a:p>
            <a:r>
              <a:rPr lang="en-US" dirty="0"/>
              <a:t>Ashish Raj</a:t>
            </a:r>
          </a:p>
        </p:txBody>
      </p:sp>
    </p:spTree>
    <p:extLst>
      <p:ext uri="{BB962C8B-B14F-4D97-AF65-F5344CB8AC3E}">
        <p14:creationId xmlns:p14="http://schemas.microsoft.com/office/powerpoint/2010/main" val="2724430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D042EF-AEFF-43DC-B1DA-DA14CF6B2EEF}"/>
              </a:ext>
            </a:extLst>
          </p:cNvPr>
          <p:cNvSpPr/>
          <p:nvPr/>
        </p:nvSpPr>
        <p:spPr>
          <a:xfrm>
            <a:off x="2057400" y="1428750"/>
            <a:ext cx="1371600" cy="2286000"/>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pic>
        <p:nvPicPr>
          <p:cNvPr id="3" name="Google Shape;214;p22">
            <a:extLst>
              <a:ext uri="{FF2B5EF4-FFF2-40B4-BE49-F238E27FC236}">
                <a16:creationId xmlns:a16="http://schemas.microsoft.com/office/drawing/2014/main" id="{AB2D82F4-3987-4BB9-8F07-57FAD77D6A09}"/>
              </a:ext>
            </a:extLst>
          </p:cNvPr>
          <p:cNvPicPr preferRelativeResize="0"/>
          <p:nvPr/>
        </p:nvPicPr>
        <p:blipFill>
          <a:blip r:embed="rId2">
            <a:alphaModFix/>
          </a:blip>
          <a:stretch>
            <a:fillRect/>
          </a:stretch>
        </p:blipFill>
        <p:spPr>
          <a:xfrm>
            <a:off x="2418747" y="889403"/>
            <a:ext cx="597600" cy="595842"/>
          </a:xfrm>
          <a:prstGeom prst="rect">
            <a:avLst/>
          </a:prstGeom>
          <a:noFill/>
          <a:ln>
            <a:noFill/>
          </a:ln>
        </p:spPr>
      </p:pic>
      <p:pic>
        <p:nvPicPr>
          <p:cNvPr id="4" name="Google Shape;539;p32">
            <a:extLst>
              <a:ext uri="{FF2B5EF4-FFF2-40B4-BE49-F238E27FC236}">
                <a16:creationId xmlns:a16="http://schemas.microsoft.com/office/drawing/2014/main" id="{B7428B41-EF0A-4EBD-8456-7C48A8BF56E1}"/>
              </a:ext>
            </a:extLst>
          </p:cNvPr>
          <p:cNvPicPr preferRelativeResize="0"/>
          <p:nvPr/>
        </p:nvPicPr>
        <p:blipFill>
          <a:blip r:embed="rId3">
            <a:alphaModFix/>
          </a:blip>
          <a:stretch>
            <a:fillRect/>
          </a:stretch>
        </p:blipFill>
        <p:spPr>
          <a:xfrm>
            <a:off x="2475294" y="1559655"/>
            <a:ext cx="496505" cy="475405"/>
          </a:xfrm>
          <a:prstGeom prst="rect">
            <a:avLst/>
          </a:prstGeom>
          <a:noFill/>
          <a:ln>
            <a:noFill/>
          </a:ln>
        </p:spPr>
      </p:pic>
      <p:pic>
        <p:nvPicPr>
          <p:cNvPr id="5" name="Google Shape;600;p33">
            <a:extLst>
              <a:ext uri="{FF2B5EF4-FFF2-40B4-BE49-F238E27FC236}">
                <a16:creationId xmlns:a16="http://schemas.microsoft.com/office/drawing/2014/main" id="{5AAECC0F-3812-4793-9334-CCBFC6DDE7BA}"/>
              </a:ext>
            </a:extLst>
          </p:cNvPr>
          <p:cNvPicPr preferRelativeResize="0"/>
          <p:nvPr/>
        </p:nvPicPr>
        <p:blipFill>
          <a:blip r:embed="rId4">
            <a:alphaModFix/>
          </a:blip>
          <a:stretch>
            <a:fillRect/>
          </a:stretch>
        </p:blipFill>
        <p:spPr>
          <a:xfrm>
            <a:off x="2475295" y="2065703"/>
            <a:ext cx="484505" cy="463132"/>
          </a:xfrm>
          <a:prstGeom prst="rect">
            <a:avLst/>
          </a:prstGeom>
          <a:noFill/>
          <a:ln>
            <a:noFill/>
          </a:ln>
        </p:spPr>
      </p:pic>
      <p:pic>
        <p:nvPicPr>
          <p:cNvPr id="7" name="Google Shape;605;p33">
            <a:extLst>
              <a:ext uri="{FF2B5EF4-FFF2-40B4-BE49-F238E27FC236}">
                <a16:creationId xmlns:a16="http://schemas.microsoft.com/office/drawing/2014/main" id="{8EB0CF53-4FA0-49AC-B381-5BA7DFFE4B03}"/>
              </a:ext>
            </a:extLst>
          </p:cNvPr>
          <p:cNvPicPr preferRelativeResize="0"/>
          <p:nvPr/>
        </p:nvPicPr>
        <p:blipFill>
          <a:blip r:embed="rId5">
            <a:alphaModFix/>
          </a:blip>
          <a:stretch>
            <a:fillRect/>
          </a:stretch>
        </p:blipFill>
        <p:spPr>
          <a:xfrm>
            <a:off x="2475295" y="2571750"/>
            <a:ext cx="484505" cy="463132"/>
          </a:xfrm>
          <a:prstGeom prst="rect">
            <a:avLst/>
          </a:prstGeom>
          <a:noFill/>
          <a:ln>
            <a:noFill/>
          </a:ln>
        </p:spPr>
      </p:pic>
      <p:pic>
        <p:nvPicPr>
          <p:cNvPr id="8" name="Google Shape;563;p33">
            <a:extLst>
              <a:ext uri="{FF2B5EF4-FFF2-40B4-BE49-F238E27FC236}">
                <a16:creationId xmlns:a16="http://schemas.microsoft.com/office/drawing/2014/main" id="{F233AA14-5B26-4508-B98C-A90451400ECC}"/>
              </a:ext>
            </a:extLst>
          </p:cNvPr>
          <p:cNvPicPr preferRelativeResize="0"/>
          <p:nvPr/>
        </p:nvPicPr>
        <p:blipFill>
          <a:blip r:embed="rId6">
            <a:alphaModFix/>
          </a:blip>
          <a:stretch>
            <a:fillRect/>
          </a:stretch>
        </p:blipFill>
        <p:spPr>
          <a:xfrm>
            <a:off x="2475295" y="3108439"/>
            <a:ext cx="484505" cy="445200"/>
          </a:xfrm>
          <a:prstGeom prst="rect">
            <a:avLst/>
          </a:prstGeom>
          <a:noFill/>
          <a:ln>
            <a:noFill/>
          </a:ln>
        </p:spPr>
      </p:pic>
      <p:sp>
        <p:nvSpPr>
          <p:cNvPr id="9" name="Cube 8">
            <a:extLst>
              <a:ext uri="{FF2B5EF4-FFF2-40B4-BE49-F238E27FC236}">
                <a16:creationId xmlns:a16="http://schemas.microsoft.com/office/drawing/2014/main" id="{84A34C8A-6CE2-4A7D-A556-0EB0C3A64896}"/>
              </a:ext>
            </a:extLst>
          </p:cNvPr>
          <p:cNvSpPr/>
          <p:nvPr/>
        </p:nvSpPr>
        <p:spPr>
          <a:xfrm>
            <a:off x="5684295" y="218397"/>
            <a:ext cx="2057400" cy="1295400"/>
          </a:xfrm>
          <a:prstGeom prst="cube">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pic>
        <p:nvPicPr>
          <p:cNvPr id="10" name="Google Shape;591;p33">
            <a:extLst>
              <a:ext uri="{FF2B5EF4-FFF2-40B4-BE49-F238E27FC236}">
                <a16:creationId xmlns:a16="http://schemas.microsoft.com/office/drawing/2014/main" id="{B82C6060-4E42-4EFF-8D62-BC7FF94EE7F8}"/>
              </a:ext>
            </a:extLst>
          </p:cNvPr>
          <p:cNvPicPr preferRelativeResize="0"/>
          <p:nvPr/>
        </p:nvPicPr>
        <p:blipFill>
          <a:blip r:embed="rId7">
            <a:alphaModFix/>
          </a:blip>
          <a:stretch>
            <a:fillRect/>
          </a:stretch>
        </p:blipFill>
        <p:spPr>
          <a:xfrm>
            <a:off x="6293894" y="57150"/>
            <a:ext cx="533399" cy="476637"/>
          </a:xfrm>
          <a:prstGeom prst="rect">
            <a:avLst/>
          </a:prstGeom>
          <a:noFill/>
          <a:ln>
            <a:noFill/>
          </a:ln>
        </p:spPr>
      </p:pic>
      <p:pic>
        <p:nvPicPr>
          <p:cNvPr id="11" name="Google Shape;629;p34">
            <a:extLst>
              <a:ext uri="{FF2B5EF4-FFF2-40B4-BE49-F238E27FC236}">
                <a16:creationId xmlns:a16="http://schemas.microsoft.com/office/drawing/2014/main" id="{B11E5FA1-3187-41A9-AA46-D6DF679D3ED9}"/>
              </a:ext>
            </a:extLst>
          </p:cNvPr>
          <p:cNvPicPr preferRelativeResize="0"/>
          <p:nvPr/>
        </p:nvPicPr>
        <p:blipFill>
          <a:blip r:embed="rId8">
            <a:alphaModFix/>
          </a:blip>
          <a:stretch>
            <a:fillRect/>
          </a:stretch>
        </p:blipFill>
        <p:spPr>
          <a:xfrm>
            <a:off x="5759115" y="570234"/>
            <a:ext cx="452302" cy="413100"/>
          </a:xfrm>
          <a:prstGeom prst="rect">
            <a:avLst/>
          </a:prstGeom>
          <a:noFill/>
          <a:ln>
            <a:noFill/>
          </a:ln>
        </p:spPr>
      </p:pic>
      <p:pic>
        <p:nvPicPr>
          <p:cNvPr id="1026" name="Picture 2" descr="https://lh6.googleusercontent.com/TJ-yQlnOpgpQp7U611CCChvfPWa_zSwev1qnnQ7_J4afa3WUtMTrWtxMiIUVLxmp4cQ7ajAS1e3OYdu4MJn9wwYbSDTJxgMeAQt9mW1cV-oMhlQy_8Uqd86IRB36XH32RqCXV2ZWpm0">
            <a:extLst>
              <a:ext uri="{FF2B5EF4-FFF2-40B4-BE49-F238E27FC236}">
                <a16:creationId xmlns:a16="http://schemas.microsoft.com/office/drawing/2014/main" id="{08F6299A-5E67-4DB6-B8B1-2EB66248AB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 y="209550"/>
            <a:ext cx="1179894" cy="11484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4.googleusercontent.com/DeuxgmaxyK8w8hgdyk4xhL2_hZPStV5Js0e1dXbIilVC3dXlLBww9Uk6ALXTxKc8diW0mTtEzqZKUiT8HR1GhA03KGjxNMguEkwyvpgcWx009A_QWg4aPt8jShkVnpdixW4AYWtpVmM">
            <a:extLst>
              <a:ext uri="{FF2B5EF4-FFF2-40B4-BE49-F238E27FC236}">
                <a16:creationId xmlns:a16="http://schemas.microsoft.com/office/drawing/2014/main" id="{28ADE995-130F-4416-8FD6-74F2CAB944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7306" y="1026510"/>
            <a:ext cx="444111" cy="4441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Ik7AHggAf9wvZxnZaYel-1o6-5qcVXRrzXqsEFmBTPquLcKbMK8eScCBky3GECFtF8pk5eeo40kOZhUxN_v0gTGE89qZ5XQPtpqZfHTQFegfloJltn4LJqhfSJazuHHY6NtTrh-P6p0">
            <a:extLst>
              <a:ext uri="{FF2B5EF4-FFF2-40B4-BE49-F238E27FC236}">
                <a16:creationId xmlns:a16="http://schemas.microsoft.com/office/drawing/2014/main" id="{43ACA251-3C48-40FB-B9D1-A5804A8101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8400" y="1047750"/>
            <a:ext cx="444111" cy="4441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cker icon">
            <a:extLst>
              <a:ext uri="{FF2B5EF4-FFF2-40B4-BE49-F238E27FC236}">
                <a16:creationId xmlns:a16="http://schemas.microsoft.com/office/drawing/2014/main" id="{9D2BE333-D596-4D59-88CC-A01000FB2A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91759" y="1006150"/>
            <a:ext cx="533400" cy="455613"/>
          </a:xfrm>
          <a:prstGeom prst="rect">
            <a:avLst/>
          </a:prstGeom>
          <a:noFill/>
          <a:extLst>
            <a:ext uri="{909E8E84-426E-40DD-AFC4-6F175D3DCCD1}">
              <a14:hiddenFill xmlns:a14="http://schemas.microsoft.com/office/drawing/2010/main">
                <a:solidFill>
                  <a:srgbClr val="FFFFFF"/>
                </a:solidFill>
              </a14:hiddenFill>
            </a:ext>
          </a:extLst>
        </p:spPr>
      </p:pic>
      <p:pic>
        <p:nvPicPr>
          <p:cNvPr id="16" name="Google Shape;629;p34">
            <a:extLst>
              <a:ext uri="{FF2B5EF4-FFF2-40B4-BE49-F238E27FC236}">
                <a16:creationId xmlns:a16="http://schemas.microsoft.com/office/drawing/2014/main" id="{96062DF8-A6C7-4C03-99E6-8AB4F83E6642}"/>
              </a:ext>
            </a:extLst>
          </p:cNvPr>
          <p:cNvPicPr preferRelativeResize="0"/>
          <p:nvPr/>
        </p:nvPicPr>
        <p:blipFill>
          <a:blip r:embed="rId8">
            <a:alphaModFix/>
          </a:blip>
          <a:stretch>
            <a:fillRect/>
          </a:stretch>
        </p:blipFill>
        <p:spPr>
          <a:xfrm>
            <a:off x="6264105" y="549873"/>
            <a:ext cx="452302" cy="413100"/>
          </a:xfrm>
          <a:prstGeom prst="rect">
            <a:avLst/>
          </a:prstGeom>
          <a:noFill/>
          <a:ln>
            <a:noFill/>
          </a:ln>
        </p:spPr>
      </p:pic>
      <p:sp>
        <p:nvSpPr>
          <p:cNvPr id="17" name="Cube 16">
            <a:extLst>
              <a:ext uri="{FF2B5EF4-FFF2-40B4-BE49-F238E27FC236}">
                <a16:creationId xmlns:a16="http://schemas.microsoft.com/office/drawing/2014/main" id="{98B82F5A-AB6E-4601-9DC8-11917FD02971}"/>
              </a:ext>
            </a:extLst>
          </p:cNvPr>
          <p:cNvSpPr/>
          <p:nvPr/>
        </p:nvSpPr>
        <p:spPr>
          <a:xfrm>
            <a:off x="5684295" y="1779204"/>
            <a:ext cx="2057400" cy="1295400"/>
          </a:xfrm>
          <a:prstGeom prst="cube">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pic>
        <p:nvPicPr>
          <p:cNvPr id="18" name="Google Shape;591;p33">
            <a:extLst>
              <a:ext uri="{FF2B5EF4-FFF2-40B4-BE49-F238E27FC236}">
                <a16:creationId xmlns:a16="http://schemas.microsoft.com/office/drawing/2014/main" id="{3E0E732A-B617-41B2-AE96-120B8152CB7D}"/>
              </a:ext>
            </a:extLst>
          </p:cNvPr>
          <p:cNvPicPr preferRelativeResize="0"/>
          <p:nvPr/>
        </p:nvPicPr>
        <p:blipFill>
          <a:blip r:embed="rId7">
            <a:alphaModFix/>
          </a:blip>
          <a:stretch>
            <a:fillRect/>
          </a:stretch>
        </p:blipFill>
        <p:spPr>
          <a:xfrm>
            <a:off x="6285702" y="1645297"/>
            <a:ext cx="533400" cy="444111"/>
          </a:xfrm>
          <a:prstGeom prst="rect">
            <a:avLst/>
          </a:prstGeom>
          <a:noFill/>
          <a:ln>
            <a:noFill/>
          </a:ln>
        </p:spPr>
      </p:pic>
      <p:pic>
        <p:nvPicPr>
          <p:cNvPr id="19" name="Google Shape;629;p34">
            <a:extLst>
              <a:ext uri="{FF2B5EF4-FFF2-40B4-BE49-F238E27FC236}">
                <a16:creationId xmlns:a16="http://schemas.microsoft.com/office/drawing/2014/main" id="{EEA74D09-F034-49B7-8B96-06C92C8E1B19}"/>
              </a:ext>
            </a:extLst>
          </p:cNvPr>
          <p:cNvPicPr preferRelativeResize="0"/>
          <p:nvPr/>
        </p:nvPicPr>
        <p:blipFill>
          <a:blip r:embed="rId8">
            <a:alphaModFix/>
          </a:blip>
          <a:stretch>
            <a:fillRect/>
          </a:stretch>
        </p:blipFill>
        <p:spPr>
          <a:xfrm>
            <a:off x="5750922" y="2100394"/>
            <a:ext cx="452302" cy="413100"/>
          </a:xfrm>
          <a:prstGeom prst="rect">
            <a:avLst/>
          </a:prstGeom>
          <a:noFill/>
          <a:ln>
            <a:noFill/>
          </a:ln>
        </p:spPr>
      </p:pic>
      <p:pic>
        <p:nvPicPr>
          <p:cNvPr id="20" name="Picture 4" descr="https://lh4.googleusercontent.com/DeuxgmaxyK8w8hgdyk4xhL2_hZPStV5Js0e1dXbIilVC3dXlLBww9Uk6ALXTxKc8diW0mTtEzqZKUiT8HR1GhA03KGjxNMguEkwyvpgcWx009A_QWg4aPt8jShkVnpdixW4AYWtpVmM">
            <a:extLst>
              <a:ext uri="{FF2B5EF4-FFF2-40B4-BE49-F238E27FC236}">
                <a16:creationId xmlns:a16="http://schemas.microsoft.com/office/drawing/2014/main" id="{9177CFD2-BDAC-40F5-9F2B-4C57D12F12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9113" y="2556670"/>
            <a:ext cx="444111" cy="44411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lh5.googleusercontent.com/Ik7AHggAf9wvZxnZaYel-1o6-5qcVXRrzXqsEFmBTPquLcKbMK8eScCBky3GECFtF8pk5eeo40kOZhUxN_v0gTGE89qZ5XQPtpqZfHTQFegfloJltn4LJqhfSJazuHHY6NtTrh-P6p0">
            <a:extLst>
              <a:ext uri="{FF2B5EF4-FFF2-40B4-BE49-F238E27FC236}">
                <a16:creationId xmlns:a16="http://schemas.microsoft.com/office/drawing/2014/main" id="{13D54A76-912B-4054-8694-75E1239441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1262" y="2556669"/>
            <a:ext cx="444111" cy="4441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docker icon">
            <a:extLst>
              <a:ext uri="{FF2B5EF4-FFF2-40B4-BE49-F238E27FC236}">
                <a16:creationId xmlns:a16="http://schemas.microsoft.com/office/drawing/2014/main" id="{91C94A3A-F63B-4F63-A736-1B6F6B0276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83566" y="2573337"/>
            <a:ext cx="533400" cy="455613"/>
          </a:xfrm>
          <a:prstGeom prst="rect">
            <a:avLst/>
          </a:prstGeom>
          <a:noFill/>
          <a:extLst>
            <a:ext uri="{909E8E84-426E-40DD-AFC4-6F175D3DCCD1}">
              <a14:hiddenFill xmlns:a14="http://schemas.microsoft.com/office/drawing/2010/main">
                <a:solidFill>
                  <a:srgbClr val="FFFFFF"/>
                </a:solidFill>
              </a14:hiddenFill>
            </a:ext>
          </a:extLst>
        </p:spPr>
      </p:pic>
      <p:pic>
        <p:nvPicPr>
          <p:cNvPr id="23" name="Google Shape;629;p34">
            <a:extLst>
              <a:ext uri="{FF2B5EF4-FFF2-40B4-BE49-F238E27FC236}">
                <a16:creationId xmlns:a16="http://schemas.microsoft.com/office/drawing/2014/main" id="{E4106C0F-0BA4-4411-A9DE-1A07B5BAF9AD}"/>
              </a:ext>
            </a:extLst>
          </p:cNvPr>
          <p:cNvPicPr preferRelativeResize="0"/>
          <p:nvPr/>
        </p:nvPicPr>
        <p:blipFill>
          <a:blip r:embed="rId8">
            <a:alphaModFix/>
          </a:blip>
          <a:stretch>
            <a:fillRect/>
          </a:stretch>
        </p:blipFill>
        <p:spPr>
          <a:xfrm>
            <a:off x="6255912" y="2114550"/>
            <a:ext cx="452302" cy="413100"/>
          </a:xfrm>
          <a:prstGeom prst="rect">
            <a:avLst/>
          </a:prstGeom>
          <a:noFill/>
          <a:ln>
            <a:noFill/>
          </a:ln>
        </p:spPr>
      </p:pic>
      <p:pic>
        <p:nvPicPr>
          <p:cNvPr id="24" name="Google Shape;629;p34">
            <a:extLst>
              <a:ext uri="{FF2B5EF4-FFF2-40B4-BE49-F238E27FC236}">
                <a16:creationId xmlns:a16="http://schemas.microsoft.com/office/drawing/2014/main" id="{DD209D6A-F3AE-46C0-A776-C2D9F06E998F}"/>
              </a:ext>
            </a:extLst>
          </p:cNvPr>
          <p:cNvPicPr preferRelativeResize="0"/>
          <p:nvPr/>
        </p:nvPicPr>
        <p:blipFill>
          <a:blip r:embed="rId8">
            <a:alphaModFix/>
          </a:blip>
          <a:stretch>
            <a:fillRect/>
          </a:stretch>
        </p:blipFill>
        <p:spPr>
          <a:xfrm>
            <a:off x="6774219" y="2114550"/>
            <a:ext cx="452302" cy="413100"/>
          </a:xfrm>
          <a:prstGeom prst="rect">
            <a:avLst/>
          </a:prstGeom>
          <a:noFill/>
          <a:ln>
            <a:noFill/>
          </a:ln>
        </p:spPr>
      </p:pic>
      <p:sp>
        <p:nvSpPr>
          <p:cNvPr id="26" name="Cube 25">
            <a:extLst>
              <a:ext uri="{FF2B5EF4-FFF2-40B4-BE49-F238E27FC236}">
                <a16:creationId xmlns:a16="http://schemas.microsoft.com/office/drawing/2014/main" id="{97064BB6-4C08-4601-9BFA-75042CD8EFFD}"/>
              </a:ext>
            </a:extLst>
          </p:cNvPr>
          <p:cNvSpPr/>
          <p:nvPr/>
        </p:nvSpPr>
        <p:spPr>
          <a:xfrm>
            <a:off x="5684295" y="3384808"/>
            <a:ext cx="2057400" cy="1295400"/>
          </a:xfrm>
          <a:prstGeom prst="cube">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pic>
        <p:nvPicPr>
          <p:cNvPr id="27" name="Google Shape;591;p33">
            <a:extLst>
              <a:ext uri="{FF2B5EF4-FFF2-40B4-BE49-F238E27FC236}">
                <a16:creationId xmlns:a16="http://schemas.microsoft.com/office/drawing/2014/main" id="{56E71AED-760B-490C-8522-0E407E412F36}"/>
              </a:ext>
            </a:extLst>
          </p:cNvPr>
          <p:cNvPicPr preferRelativeResize="0"/>
          <p:nvPr/>
        </p:nvPicPr>
        <p:blipFill>
          <a:blip r:embed="rId7">
            <a:alphaModFix/>
          </a:blip>
          <a:stretch>
            <a:fillRect/>
          </a:stretch>
        </p:blipFill>
        <p:spPr>
          <a:xfrm>
            <a:off x="6285702" y="3250901"/>
            <a:ext cx="533400" cy="444111"/>
          </a:xfrm>
          <a:prstGeom prst="rect">
            <a:avLst/>
          </a:prstGeom>
          <a:noFill/>
          <a:ln>
            <a:noFill/>
          </a:ln>
        </p:spPr>
      </p:pic>
      <p:pic>
        <p:nvPicPr>
          <p:cNvPr id="28" name="Google Shape;629;p34">
            <a:extLst>
              <a:ext uri="{FF2B5EF4-FFF2-40B4-BE49-F238E27FC236}">
                <a16:creationId xmlns:a16="http://schemas.microsoft.com/office/drawing/2014/main" id="{7E93AD4C-A61A-4C40-86D6-922D30D597E7}"/>
              </a:ext>
            </a:extLst>
          </p:cNvPr>
          <p:cNvPicPr preferRelativeResize="0"/>
          <p:nvPr/>
        </p:nvPicPr>
        <p:blipFill>
          <a:blip r:embed="rId8">
            <a:alphaModFix/>
          </a:blip>
          <a:stretch>
            <a:fillRect/>
          </a:stretch>
        </p:blipFill>
        <p:spPr>
          <a:xfrm>
            <a:off x="5750922" y="3714750"/>
            <a:ext cx="452302" cy="413100"/>
          </a:xfrm>
          <a:prstGeom prst="rect">
            <a:avLst/>
          </a:prstGeom>
          <a:noFill/>
          <a:ln>
            <a:noFill/>
          </a:ln>
        </p:spPr>
      </p:pic>
      <p:pic>
        <p:nvPicPr>
          <p:cNvPr id="29" name="Picture 4" descr="https://lh4.googleusercontent.com/DeuxgmaxyK8w8hgdyk4xhL2_hZPStV5Js0e1dXbIilVC3dXlLBww9Uk6ALXTxKc8diW0mTtEzqZKUiT8HR1GhA03KGjxNMguEkwyvpgcWx009A_QWg4aPt8jShkVnpdixW4AYWtpVmM">
            <a:extLst>
              <a:ext uri="{FF2B5EF4-FFF2-40B4-BE49-F238E27FC236}">
                <a16:creationId xmlns:a16="http://schemas.microsoft.com/office/drawing/2014/main" id="{9525723D-E628-482C-9A27-A1C5099508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9113" y="4162274"/>
            <a:ext cx="444111" cy="4441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lh5.googleusercontent.com/Ik7AHggAf9wvZxnZaYel-1o6-5qcVXRrzXqsEFmBTPquLcKbMK8eScCBky3GECFtF8pk5eeo40kOZhUxN_v0gTGE89qZ5XQPtpqZfHTQFegfloJltn4LJqhfSJazuHHY6NtTrh-P6p0">
            <a:extLst>
              <a:ext uri="{FF2B5EF4-FFF2-40B4-BE49-F238E27FC236}">
                <a16:creationId xmlns:a16="http://schemas.microsoft.com/office/drawing/2014/main" id="{C6F39402-383E-4F86-AA96-B8E6863A57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31262" y="4162273"/>
            <a:ext cx="444111" cy="44411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Image result for docker icon">
            <a:extLst>
              <a:ext uri="{FF2B5EF4-FFF2-40B4-BE49-F238E27FC236}">
                <a16:creationId xmlns:a16="http://schemas.microsoft.com/office/drawing/2014/main" id="{CD127CF5-7734-4575-B1DA-BBDB526E871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83566" y="4141914"/>
            <a:ext cx="533400" cy="455613"/>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2ED2891-6297-4AB0-9764-900E3ACFB62C}"/>
              </a:ext>
            </a:extLst>
          </p:cNvPr>
          <p:cNvSpPr/>
          <p:nvPr/>
        </p:nvSpPr>
        <p:spPr>
          <a:xfrm>
            <a:off x="609600" y="1809750"/>
            <a:ext cx="609600" cy="533400"/>
          </a:xfrm>
          <a:prstGeom prst="ellipse">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UI</a:t>
            </a:r>
          </a:p>
        </p:txBody>
      </p:sp>
      <p:sp>
        <p:nvSpPr>
          <p:cNvPr id="34" name="Oval 33">
            <a:extLst>
              <a:ext uri="{FF2B5EF4-FFF2-40B4-BE49-F238E27FC236}">
                <a16:creationId xmlns:a16="http://schemas.microsoft.com/office/drawing/2014/main" id="{70384A99-3705-4411-AFEB-5C5DF84BDA99}"/>
              </a:ext>
            </a:extLst>
          </p:cNvPr>
          <p:cNvSpPr/>
          <p:nvPr/>
        </p:nvSpPr>
        <p:spPr>
          <a:xfrm>
            <a:off x="609600" y="2856242"/>
            <a:ext cx="609600" cy="533400"/>
          </a:xfrm>
          <a:prstGeom prst="ellipse">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CLI</a:t>
            </a:r>
          </a:p>
        </p:txBody>
      </p:sp>
      <p:cxnSp>
        <p:nvCxnSpPr>
          <p:cNvPr id="14" name="Straight Arrow Connector 13">
            <a:extLst>
              <a:ext uri="{FF2B5EF4-FFF2-40B4-BE49-F238E27FC236}">
                <a16:creationId xmlns:a16="http://schemas.microsoft.com/office/drawing/2014/main" id="{F5848EAC-4FDC-48BC-994B-F76AA0CDD078}"/>
              </a:ext>
            </a:extLst>
          </p:cNvPr>
          <p:cNvCxnSpPr>
            <a:stCxn id="12" idx="6"/>
            <a:endCxn id="2" idx="1"/>
          </p:cNvCxnSpPr>
          <p:nvPr/>
        </p:nvCxnSpPr>
        <p:spPr>
          <a:xfrm>
            <a:off x="1219200" y="2076450"/>
            <a:ext cx="838200" cy="49530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F6FACF3-7501-4F66-9F1A-BF1469E51871}"/>
              </a:ext>
            </a:extLst>
          </p:cNvPr>
          <p:cNvCxnSpPr>
            <a:stCxn id="34" idx="6"/>
            <a:endCxn id="2" idx="1"/>
          </p:cNvCxnSpPr>
          <p:nvPr/>
        </p:nvCxnSpPr>
        <p:spPr>
          <a:xfrm flipV="1">
            <a:off x="1219200" y="2571750"/>
            <a:ext cx="838200" cy="55119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D93A9C8-2085-412C-8961-176C36735E4D}"/>
              </a:ext>
            </a:extLst>
          </p:cNvPr>
          <p:cNvCxnSpPr>
            <a:stCxn id="2" idx="3"/>
            <a:endCxn id="9" idx="2"/>
          </p:cNvCxnSpPr>
          <p:nvPr/>
        </p:nvCxnSpPr>
        <p:spPr>
          <a:xfrm flipV="1">
            <a:off x="3429000" y="1028022"/>
            <a:ext cx="2255295" cy="154372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99541D9-8C9E-4849-BE0D-1AF7036AF27D}"/>
              </a:ext>
            </a:extLst>
          </p:cNvPr>
          <p:cNvCxnSpPr>
            <a:stCxn id="2" idx="3"/>
            <a:endCxn id="17" idx="2"/>
          </p:cNvCxnSpPr>
          <p:nvPr/>
        </p:nvCxnSpPr>
        <p:spPr>
          <a:xfrm>
            <a:off x="3429000" y="2571750"/>
            <a:ext cx="2255295" cy="1707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A6CE6C3-F8FC-41DE-BBD1-99F9D03E03B0}"/>
              </a:ext>
            </a:extLst>
          </p:cNvPr>
          <p:cNvCxnSpPr>
            <a:stCxn id="2" idx="3"/>
            <a:endCxn id="26" idx="2"/>
          </p:cNvCxnSpPr>
          <p:nvPr/>
        </p:nvCxnSpPr>
        <p:spPr>
          <a:xfrm>
            <a:off x="3429000" y="2571750"/>
            <a:ext cx="2255295" cy="162268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5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7" grpId="0" animBg="1"/>
      <p:bldP spid="26" grpId="0" animBg="1"/>
      <p:bldP spid="12"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BC40-C2AB-425D-A766-BD4A17BB54BC}"/>
              </a:ext>
            </a:extLst>
          </p:cNvPr>
          <p:cNvSpPr>
            <a:spLocks noGrp="1"/>
          </p:cNvSpPr>
          <p:nvPr>
            <p:ph type="title"/>
          </p:nvPr>
        </p:nvSpPr>
        <p:spPr/>
        <p:txBody>
          <a:bodyPr/>
          <a:lstStyle/>
          <a:p>
            <a:r>
              <a:rPr lang="en-US" dirty="0"/>
              <a:t>Kubernetes Architecture</a:t>
            </a:r>
          </a:p>
        </p:txBody>
      </p:sp>
      <p:pic>
        <p:nvPicPr>
          <p:cNvPr id="1026" name="Picture 2" descr="Image result for kubernetes architecture">
            <a:extLst>
              <a:ext uri="{FF2B5EF4-FFF2-40B4-BE49-F238E27FC236}">
                <a16:creationId xmlns:a16="http://schemas.microsoft.com/office/drawing/2014/main" id="{88640238-57EA-41CA-B7A8-B46F7AB8B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895350"/>
            <a:ext cx="6934200" cy="374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886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47DF-6334-4904-A823-E4803EB96F0E}"/>
              </a:ext>
            </a:extLst>
          </p:cNvPr>
          <p:cNvSpPr>
            <a:spLocks noGrp="1"/>
          </p:cNvSpPr>
          <p:nvPr>
            <p:ph type="title"/>
          </p:nvPr>
        </p:nvSpPr>
        <p:spPr/>
        <p:txBody>
          <a:bodyPr/>
          <a:lstStyle/>
          <a:p>
            <a:r>
              <a:rPr lang="en-US" dirty="0"/>
              <a:t>Kubernetes Deployment</a:t>
            </a:r>
          </a:p>
        </p:txBody>
      </p:sp>
      <p:sp>
        <p:nvSpPr>
          <p:cNvPr id="3" name="Content Placeholder 2">
            <a:extLst>
              <a:ext uri="{FF2B5EF4-FFF2-40B4-BE49-F238E27FC236}">
                <a16:creationId xmlns:a16="http://schemas.microsoft.com/office/drawing/2014/main" id="{786F43A9-6E07-4EF0-AE7E-208462BA4E62}"/>
              </a:ext>
            </a:extLst>
          </p:cNvPr>
          <p:cNvSpPr>
            <a:spLocks noGrp="1"/>
          </p:cNvSpPr>
          <p:nvPr>
            <p:ph idx="1"/>
          </p:nvPr>
        </p:nvSpPr>
        <p:spPr/>
        <p:txBody>
          <a:bodyPr/>
          <a:lstStyle/>
          <a:p>
            <a:r>
              <a:rPr lang="en-US" dirty="0"/>
              <a:t>Local Kubernetes cluster using </a:t>
            </a:r>
            <a:r>
              <a:rPr lang="en-US" dirty="0" err="1"/>
              <a:t>minikube</a:t>
            </a:r>
            <a:r>
              <a:rPr lang="en-US" dirty="0"/>
              <a:t>. </a:t>
            </a:r>
            <a:r>
              <a:rPr lang="en-US" dirty="0">
                <a:hlinkClick r:id="rId2"/>
              </a:rPr>
              <a:t>https://kubernetes.io/docs/setup/learning-environment/minikube/</a:t>
            </a:r>
            <a:endParaRPr lang="en-US" dirty="0"/>
          </a:p>
          <a:p>
            <a:r>
              <a:rPr lang="en-US" dirty="0"/>
              <a:t>Get Started with Azure Kubernetes Service (AKS) or any other Kubernetes Managed service. </a:t>
            </a:r>
            <a:r>
              <a:rPr lang="en-US" dirty="0">
                <a:hlinkClick r:id="rId3"/>
              </a:rPr>
              <a:t>https://docs.microsoft.com/en-us/azure/aks/</a:t>
            </a:r>
            <a:endParaRPr lang="en-US" dirty="0"/>
          </a:p>
        </p:txBody>
      </p:sp>
    </p:spTree>
    <p:extLst>
      <p:ext uri="{BB962C8B-B14F-4D97-AF65-F5344CB8AC3E}">
        <p14:creationId xmlns:p14="http://schemas.microsoft.com/office/powerpoint/2010/main" val="153218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C723-94F1-4839-8B44-FDE7013167F7}"/>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EBEC72A0-8196-4DF7-AD34-E3EC3C945736}"/>
              </a:ext>
            </a:extLst>
          </p:cNvPr>
          <p:cNvSpPr>
            <a:spLocks noGrp="1"/>
          </p:cNvSpPr>
          <p:nvPr>
            <p:ph idx="1"/>
          </p:nvPr>
        </p:nvSpPr>
        <p:spPr/>
        <p:txBody>
          <a:bodyPr/>
          <a:lstStyle/>
          <a:p>
            <a:r>
              <a:rPr lang="en-US" dirty="0"/>
              <a:t>Deploy AKS cluster.</a:t>
            </a:r>
          </a:p>
          <a:p>
            <a:r>
              <a:rPr lang="en-US" dirty="0"/>
              <a:t>Run Kubernetes deployment using </a:t>
            </a:r>
            <a:r>
              <a:rPr lang="en-US" dirty="0" err="1"/>
              <a:t>kubectl</a:t>
            </a:r>
            <a:r>
              <a:rPr lang="en-US" dirty="0"/>
              <a:t> on AKS cluster.</a:t>
            </a:r>
          </a:p>
          <a:p>
            <a:r>
              <a:rPr lang="en-US" dirty="0"/>
              <a:t>Access the deployed app.</a:t>
            </a:r>
          </a:p>
        </p:txBody>
      </p:sp>
    </p:spTree>
    <p:extLst>
      <p:ext uri="{BB962C8B-B14F-4D97-AF65-F5344CB8AC3E}">
        <p14:creationId xmlns:p14="http://schemas.microsoft.com/office/powerpoint/2010/main" val="274358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AFC99-1358-4B2D-886C-7F8DC21325CE}"/>
              </a:ext>
            </a:extLst>
          </p:cNvPr>
          <p:cNvSpPr>
            <a:spLocks noGrp="1"/>
          </p:cNvSpPr>
          <p:nvPr>
            <p:ph type="title"/>
          </p:nvPr>
        </p:nvSpPr>
        <p:spPr/>
        <p:txBody>
          <a:bodyPr/>
          <a:lstStyle/>
          <a:p>
            <a:pPr algn="ctr"/>
            <a:r>
              <a:rPr lang="en-US" dirty="0"/>
              <a:t>Pods</a:t>
            </a:r>
          </a:p>
        </p:txBody>
      </p:sp>
      <p:pic>
        <p:nvPicPr>
          <p:cNvPr id="1026" name="Picture 2" descr="Image result for containers gif">
            <a:extLst>
              <a:ext uri="{FF2B5EF4-FFF2-40B4-BE49-F238E27FC236}">
                <a16:creationId xmlns:a16="http://schemas.microsoft.com/office/drawing/2014/main" id="{57A480F2-974E-48E5-99D3-2F965569204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195388"/>
            <a:ext cx="60579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093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95E7-71A8-49D3-861C-592EB6058FAB}"/>
              </a:ext>
            </a:extLst>
          </p:cNvPr>
          <p:cNvSpPr>
            <a:spLocks noGrp="1"/>
          </p:cNvSpPr>
          <p:nvPr>
            <p:ph type="title"/>
          </p:nvPr>
        </p:nvSpPr>
        <p:spPr/>
        <p:txBody>
          <a:bodyPr/>
          <a:lstStyle/>
          <a:p>
            <a:pPr algn="ctr"/>
            <a:r>
              <a:rPr lang="en-US" dirty="0" err="1"/>
              <a:t>ReplicaSets</a:t>
            </a:r>
            <a:endParaRPr lang="en-US" dirty="0"/>
          </a:p>
        </p:txBody>
      </p:sp>
      <p:pic>
        <p:nvPicPr>
          <p:cNvPr id="2050" name="Picture 2" descr="Image result for minions gif">
            <a:extLst>
              <a:ext uri="{FF2B5EF4-FFF2-40B4-BE49-F238E27FC236}">
                <a16:creationId xmlns:a16="http://schemas.microsoft.com/office/drawing/2014/main" id="{B2A3008F-004B-4437-9F98-68121FB0E81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85874"/>
            <a:ext cx="5565422" cy="300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760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6C98E-18F3-48BB-8559-FD034E0C6587}"/>
              </a:ext>
            </a:extLst>
          </p:cNvPr>
          <p:cNvSpPr>
            <a:spLocks noGrp="1"/>
          </p:cNvSpPr>
          <p:nvPr>
            <p:ph type="title"/>
          </p:nvPr>
        </p:nvSpPr>
        <p:spPr/>
        <p:txBody>
          <a:bodyPr/>
          <a:lstStyle/>
          <a:p>
            <a:pPr algn="ctr"/>
            <a:r>
              <a:rPr lang="en-US" dirty="0"/>
              <a:t>Secrets</a:t>
            </a:r>
          </a:p>
        </p:txBody>
      </p:sp>
      <p:pic>
        <p:nvPicPr>
          <p:cNvPr id="3074" name="Picture 2" descr="Image result for passwords gif">
            <a:extLst>
              <a:ext uri="{FF2B5EF4-FFF2-40B4-BE49-F238E27FC236}">
                <a16:creationId xmlns:a16="http://schemas.microsoft.com/office/drawing/2014/main" id="{28F08F7D-2016-4659-9A25-EC5428C1EC4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742950"/>
            <a:ext cx="4800600" cy="3304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120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B3E5-AF9B-4564-8EA6-1D83D7C0FDBF}"/>
              </a:ext>
            </a:extLst>
          </p:cNvPr>
          <p:cNvSpPr>
            <a:spLocks noGrp="1"/>
          </p:cNvSpPr>
          <p:nvPr>
            <p:ph type="title"/>
          </p:nvPr>
        </p:nvSpPr>
        <p:spPr/>
        <p:txBody>
          <a:bodyPr/>
          <a:lstStyle/>
          <a:p>
            <a:pPr algn="ctr"/>
            <a:r>
              <a:rPr lang="en-US" dirty="0"/>
              <a:t>Deployments</a:t>
            </a:r>
          </a:p>
        </p:txBody>
      </p:sp>
      <p:pic>
        <p:nvPicPr>
          <p:cNvPr id="4098" name="Picture 2" descr="Image result for launching gif">
            <a:extLst>
              <a:ext uri="{FF2B5EF4-FFF2-40B4-BE49-F238E27FC236}">
                <a16:creationId xmlns:a16="http://schemas.microsoft.com/office/drawing/2014/main" id="{9322B4CE-76C5-45DF-96C7-C2049932C52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04775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339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A421E-E6C5-4764-B5AE-6EDCBACF2AE4}"/>
              </a:ext>
            </a:extLst>
          </p:cNvPr>
          <p:cNvSpPr>
            <a:spLocks noGrp="1"/>
          </p:cNvSpPr>
          <p:nvPr>
            <p:ph type="title"/>
          </p:nvPr>
        </p:nvSpPr>
        <p:spPr/>
        <p:txBody>
          <a:bodyPr/>
          <a:lstStyle/>
          <a:p>
            <a:pPr algn="ctr"/>
            <a:r>
              <a:rPr lang="en-US" dirty="0" err="1"/>
              <a:t>DaemonSets</a:t>
            </a:r>
            <a:endParaRPr lang="en-US" dirty="0"/>
          </a:p>
        </p:txBody>
      </p:sp>
      <p:pic>
        <p:nvPicPr>
          <p:cNvPr id="5122" name="Picture 2" descr="Image result for everywhere gif">
            <a:extLst>
              <a:ext uri="{FF2B5EF4-FFF2-40B4-BE49-F238E27FC236}">
                <a16:creationId xmlns:a16="http://schemas.microsoft.com/office/drawing/2014/main" id="{D2A51704-3B9F-4B67-AA16-1F85FBD6126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1019175"/>
            <a:ext cx="51435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040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F1826-CCC7-4984-A023-4EE944A2CC43}"/>
              </a:ext>
            </a:extLst>
          </p:cNvPr>
          <p:cNvSpPr>
            <a:spLocks noGrp="1"/>
          </p:cNvSpPr>
          <p:nvPr>
            <p:ph type="title"/>
          </p:nvPr>
        </p:nvSpPr>
        <p:spPr/>
        <p:txBody>
          <a:bodyPr/>
          <a:lstStyle/>
          <a:p>
            <a:pPr algn="ctr"/>
            <a:r>
              <a:rPr lang="en-US" dirty="0"/>
              <a:t>Ingress</a:t>
            </a:r>
          </a:p>
        </p:txBody>
      </p:sp>
      <p:pic>
        <p:nvPicPr>
          <p:cNvPr id="6146" name="Picture 2" descr="Image result for traffic control gif">
            <a:extLst>
              <a:ext uri="{FF2B5EF4-FFF2-40B4-BE49-F238E27FC236}">
                <a16:creationId xmlns:a16="http://schemas.microsoft.com/office/drawing/2014/main" id="{E2D73A54-B3BB-4143-895A-C933665534B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04775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6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992C-D450-4F86-8F79-25EC5A78FBCA}"/>
              </a:ext>
            </a:extLst>
          </p:cNvPr>
          <p:cNvSpPr>
            <a:spLocks noGrp="1"/>
          </p:cNvSpPr>
          <p:nvPr>
            <p:ph type="title"/>
          </p:nvPr>
        </p:nvSpPr>
        <p:spPr/>
        <p:txBody>
          <a:bodyPr/>
          <a:lstStyle/>
          <a:p>
            <a:r>
              <a:rPr lang="en-US" dirty="0"/>
              <a:t>What are containers</a:t>
            </a:r>
          </a:p>
        </p:txBody>
      </p:sp>
      <p:sp>
        <p:nvSpPr>
          <p:cNvPr id="3" name="TextBox 2">
            <a:extLst>
              <a:ext uri="{FF2B5EF4-FFF2-40B4-BE49-F238E27FC236}">
                <a16:creationId xmlns:a16="http://schemas.microsoft.com/office/drawing/2014/main" id="{DB17B442-40E1-4584-95EF-8401ABF4BBD0}"/>
              </a:ext>
            </a:extLst>
          </p:cNvPr>
          <p:cNvSpPr txBox="1"/>
          <p:nvPr/>
        </p:nvSpPr>
        <p:spPr>
          <a:xfrm>
            <a:off x="3322805" y="3867150"/>
            <a:ext cx="2773195" cy="123111"/>
          </a:xfrm>
          <a:prstGeom prst="rect">
            <a:avLst/>
          </a:prstGeom>
          <a:noFill/>
        </p:spPr>
        <p:txBody>
          <a:bodyPr wrap="none" lIns="0" tIns="0" rIns="0" bIns="0" rtlCol="0">
            <a:spAutoFit/>
          </a:bodyPr>
          <a:lstStyle/>
          <a:p>
            <a:pPr algn="ctr"/>
            <a:r>
              <a:rPr lang="en-US" sz="800" dirty="0"/>
              <a:t>Image ref: </a:t>
            </a:r>
            <a:r>
              <a:rPr lang="en-US" sz="800" dirty="0">
                <a:hlinkClick r:id="rId2"/>
              </a:rPr>
              <a:t>https://www.docker.com/resources/what-container</a:t>
            </a:r>
            <a:endParaRPr lang="en-US" sz="800" dirty="0"/>
          </a:p>
        </p:txBody>
      </p:sp>
      <p:sp>
        <p:nvSpPr>
          <p:cNvPr id="4" name="Rectangle 3">
            <a:extLst>
              <a:ext uri="{FF2B5EF4-FFF2-40B4-BE49-F238E27FC236}">
                <a16:creationId xmlns:a16="http://schemas.microsoft.com/office/drawing/2014/main" id="{14B9594F-C146-48E0-8AD4-CB22E3EF2FEE}"/>
              </a:ext>
            </a:extLst>
          </p:cNvPr>
          <p:cNvSpPr/>
          <p:nvPr/>
        </p:nvSpPr>
        <p:spPr>
          <a:xfrm>
            <a:off x="2821932" y="3409950"/>
            <a:ext cx="3657600" cy="381000"/>
          </a:xfrm>
          <a:prstGeom prst="rect">
            <a:avLst/>
          </a:prstGeom>
          <a:solidFill>
            <a:srgbClr val="56CA9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Infrastructure</a:t>
            </a:r>
          </a:p>
        </p:txBody>
      </p:sp>
      <p:sp>
        <p:nvSpPr>
          <p:cNvPr id="6" name="Rectangle 5">
            <a:extLst>
              <a:ext uri="{FF2B5EF4-FFF2-40B4-BE49-F238E27FC236}">
                <a16:creationId xmlns:a16="http://schemas.microsoft.com/office/drawing/2014/main" id="{13A2AF8D-7FD8-464E-871B-D935ED9612BC}"/>
              </a:ext>
            </a:extLst>
          </p:cNvPr>
          <p:cNvSpPr/>
          <p:nvPr/>
        </p:nvSpPr>
        <p:spPr>
          <a:xfrm>
            <a:off x="2820794" y="2952750"/>
            <a:ext cx="3657600" cy="381000"/>
          </a:xfrm>
          <a:prstGeom prst="rect">
            <a:avLst/>
          </a:prstGeom>
          <a:solidFill>
            <a:schemeClr val="bg1">
              <a:lumMod val="20000"/>
              <a:lumOff val="8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Host Operating System</a:t>
            </a:r>
          </a:p>
        </p:txBody>
      </p:sp>
      <p:sp>
        <p:nvSpPr>
          <p:cNvPr id="7" name="Rectangle 6">
            <a:extLst>
              <a:ext uri="{FF2B5EF4-FFF2-40B4-BE49-F238E27FC236}">
                <a16:creationId xmlns:a16="http://schemas.microsoft.com/office/drawing/2014/main" id="{4A908D5D-F6C7-4A24-93D7-CB57707F074B}"/>
              </a:ext>
            </a:extLst>
          </p:cNvPr>
          <p:cNvSpPr/>
          <p:nvPr/>
        </p:nvSpPr>
        <p:spPr>
          <a:xfrm>
            <a:off x="2804872" y="2490857"/>
            <a:ext cx="3657600" cy="38100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Docker</a:t>
            </a:r>
          </a:p>
        </p:txBody>
      </p:sp>
      <p:sp>
        <p:nvSpPr>
          <p:cNvPr id="5" name="Rectangle 4">
            <a:extLst>
              <a:ext uri="{FF2B5EF4-FFF2-40B4-BE49-F238E27FC236}">
                <a16:creationId xmlns:a16="http://schemas.microsoft.com/office/drawing/2014/main" id="{AF8122CB-6C05-48D0-8478-72FF19DA6FC6}"/>
              </a:ext>
            </a:extLst>
          </p:cNvPr>
          <p:cNvSpPr/>
          <p:nvPr/>
        </p:nvSpPr>
        <p:spPr>
          <a:xfrm>
            <a:off x="2804872" y="1283458"/>
            <a:ext cx="533400" cy="1133614"/>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App A</a:t>
            </a:r>
          </a:p>
        </p:txBody>
      </p:sp>
      <p:sp>
        <p:nvSpPr>
          <p:cNvPr id="14" name="Rectangle 13">
            <a:extLst>
              <a:ext uri="{FF2B5EF4-FFF2-40B4-BE49-F238E27FC236}">
                <a16:creationId xmlns:a16="http://schemas.microsoft.com/office/drawing/2014/main" id="{136059AA-FA29-46C2-8795-C2E387F3A03C}"/>
              </a:ext>
            </a:extLst>
          </p:cNvPr>
          <p:cNvSpPr/>
          <p:nvPr/>
        </p:nvSpPr>
        <p:spPr>
          <a:xfrm>
            <a:off x="3414472" y="1292264"/>
            <a:ext cx="533400" cy="1133614"/>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App B</a:t>
            </a:r>
          </a:p>
        </p:txBody>
      </p:sp>
      <p:sp>
        <p:nvSpPr>
          <p:cNvPr id="15" name="Rectangle 14">
            <a:extLst>
              <a:ext uri="{FF2B5EF4-FFF2-40B4-BE49-F238E27FC236}">
                <a16:creationId xmlns:a16="http://schemas.microsoft.com/office/drawing/2014/main" id="{48B129ED-F6FE-4DBC-876F-B5707AFEF853}"/>
              </a:ext>
            </a:extLst>
          </p:cNvPr>
          <p:cNvSpPr/>
          <p:nvPr/>
        </p:nvSpPr>
        <p:spPr>
          <a:xfrm>
            <a:off x="4047956" y="1292264"/>
            <a:ext cx="533400" cy="1133614"/>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App C</a:t>
            </a:r>
          </a:p>
        </p:txBody>
      </p:sp>
      <p:sp>
        <p:nvSpPr>
          <p:cNvPr id="16" name="Rectangle 15">
            <a:extLst>
              <a:ext uri="{FF2B5EF4-FFF2-40B4-BE49-F238E27FC236}">
                <a16:creationId xmlns:a16="http://schemas.microsoft.com/office/drawing/2014/main" id="{56E0847D-27B6-47FF-AEAB-E43C57975D6A}"/>
              </a:ext>
            </a:extLst>
          </p:cNvPr>
          <p:cNvSpPr/>
          <p:nvPr/>
        </p:nvSpPr>
        <p:spPr>
          <a:xfrm>
            <a:off x="4670066" y="1297098"/>
            <a:ext cx="533400" cy="1133614"/>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App D</a:t>
            </a:r>
          </a:p>
        </p:txBody>
      </p:sp>
      <p:sp>
        <p:nvSpPr>
          <p:cNvPr id="17" name="Rectangle 16">
            <a:extLst>
              <a:ext uri="{FF2B5EF4-FFF2-40B4-BE49-F238E27FC236}">
                <a16:creationId xmlns:a16="http://schemas.microsoft.com/office/drawing/2014/main" id="{79D1802C-299A-4278-84A6-B097944637BD}"/>
              </a:ext>
            </a:extLst>
          </p:cNvPr>
          <p:cNvSpPr/>
          <p:nvPr/>
        </p:nvSpPr>
        <p:spPr>
          <a:xfrm>
            <a:off x="5313217" y="1292264"/>
            <a:ext cx="533400" cy="1133614"/>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App E</a:t>
            </a:r>
          </a:p>
        </p:txBody>
      </p:sp>
      <p:sp>
        <p:nvSpPr>
          <p:cNvPr id="18" name="Rectangle 17">
            <a:extLst>
              <a:ext uri="{FF2B5EF4-FFF2-40B4-BE49-F238E27FC236}">
                <a16:creationId xmlns:a16="http://schemas.microsoft.com/office/drawing/2014/main" id="{7961AF93-C017-4759-B0E2-35D113A7CBD1}"/>
              </a:ext>
            </a:extLst>
          </p:cNvPr>
          <p:cNvSpPr/>
          <p:nvPr/>
        </p:nvSpPr>
        <p:spPr>
          <a:xfrm>
            <a:off x="5925660" y="1276350"/>
            <a:ext cx="533400" cy="1133614"/>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App F</a:t>
            </a:r>
          </a:p>
        </p:txBody>
      </p:sp>
      <p:sp>
        <p:nvSpPr>
          <p:cNvPr id="8" name="TextBox 7">
            <a:extLst>
              <a:ext uri="{FF2B5EF4-FFF2-40B4-BE49-F238E27FC236}">
                <a16:creationId xmlns:a16="http://schemas.microsoft.com/office/drawing/2014/main" id="{9D2CBED3-0C01-4C35-83BB-82F11B4577E4}"/>
              </a:ext>
            </a:extLst>
          </p:cNvPr>
          <p:cNvSpPr txBox="1"/>
          <p:nvPr/>
        </p:nvSpPr>
        <p:spPr>
          <a:xfrm>
            <a:off x="6524147" y="1825664"/>
            <a:ext cx="1553053" cy="215444"/>
          </a:xfrm>
          <a:prstGeom prst="rect">
            <a:avLst/>
          </a:prstGeom>
          <a:noFill/>
        </p:spPr>
        <p:txBody>
          <a:bodyPr wrap="none" lIns="0" tIns="0" rIns="0" bIns="0" rtlCol="0">
            <a:spAutoFit/>
          </a:bodyPr>
          <a:lstStyle/>
          <a:p>
            <a:pPr algn="ctr"/>
            <a:r>
              <a:rPr lang="en-US" sz="1400" dirty="0"/>
              <a:t>Containerized Apps</a:t>
            </a:r>
          </a:p>
        </p:txBody>
      </p:sp>
      <p:sp>
        <p:nvSpPr>
          <p:cNvPr id="9" name="Rectangle: Rounded Corners 8">
            <a:extLst>
              <a:ext uri="{FF2B5EF4-FFF2-40B4-BE49-F238E27FC236}">
                <a16:creationId xmlns:a16="http://schemas.microsoft.com/office/drawing/2014/main" id="{1FE4631B-EE62-4111-B513-671B75F4CC1E}"/>
              </a:ext>
            </a:extLst>
          </p:cNvPr>
          <p:cNvSpPr/>
          <p:nvPr/>
        </p:nvSpPr>
        <p:spPr>
          <a:xfrm>
            <a:off x="2804872" y="2041108"/>
            <a:ext cx="544513" cy="368856"/>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Bin/Lib</a:t>
            </a:r>
          </a:p>
        </p:txBody>
      </p:sp>
      <p:sp>
        <p:nvSpPr>
          <p:cNvPr id="19" name="Rectangle: Rounded Corners 18">
            <a:extLst>
              <a:ext uri="{FF2B5EF4-FFF2-40B4-BE49-F238E27FC236}">
                <a16:creationId xmlns:a16="http://schemas.microsoft.com/office/drawing/2014/main" id="{85AEB6BF-AA83-418A-931E-B3BA2F00BA23}"/>
              </a:ext>
            </a:extLst>
          </p:cNvPr>
          <p:cNvSpPr/>
          <p:nvPr/>
        </p:nvSpPr>
        <p:spPr>
          <a:xfrm>
            <a:off x="4031156" y="2055457"/>
            <a:ext cx="544513" cy="368856"/>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Bin/Lib</a:t>
            </a:r>
          </a:p>
        </p:txBody>
      </p:sp>
      <p:sp>
        <p:nvSpPr>
          <p:cNvPr id="20" name="Rectangle: Rounded Corners 19">
            <a:extLst>
              <a:ext uri="{FF2B5EF4-FFF2-40B4-BE49-F238E27FC236}">
                <a16:creationId xmlns:a16="http://schemas.microsoft.com/office/drawing/2014/main" id="{2154E937-9B36-40C2-A947-B75F3289C4BD}"/>
              </a:ext>
            </a:extLst>
          </p:cNvPr>
          <p:cNvSpPr/>
          <p:nvPr/>
        </p:nvSpPr>
        <p:spPr>
          <a:xfrm>
            <a:off x="4664509" y="2061856"/>
            <a:ext cx="544513" cy="368856"/>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Bin/Lib</a:t>
            </a:r>
          </a:p>
        </p:txBody>
      </p:sp>
      <p:sp>
        <p:nvSpPr>
          <p:cNvPr id="21" name="Rectangle: Rounded Corners 20">
            <a:extLst>
              <a:ext uri="{FF2B5EF4-FFF2-40B4-BE49-F238E27FC236}">
                <a16:creationId xmlns:a16="http://schemas.microsoft.com/office/drawing/2014/main" id="{1CC36E04-56A8-4782-B66B-0F87C19996ED}"/>
              </a:ext>
            </a:extLst>
          </p:cNvPr>
          <p:cNvSpPr/>
          <p:nvPr/>
        </p:nvSpPr>
        <p:spPr>
          <a:xfrm>
            <a:off x="5308435" y="2057022"/>
            <a:ext cx="544513" cy="368856"/>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Bin/Lib</a:t>
            </a:r>
          </a:p>
        </p:txBody>
      </p:sp>
      <p:sp>
        <p:nvSpPr>
          <p:cNvPr id="22" name="Rectangle: Rounded Corners 21">
            <a:extLst>
              <a:ext uri="{FF2B5EF4-FFF2-40B4-BE49-F238E27FC236}">
                <a16:creationId xmlns:a16="http://schemas.microsoft.com/office/drawing/2014/main" id="{0E38F695-CBC4-47EA-9425-E4873FEBA4EA}"/>
              </a:ext>
            </a:extLst>
          </p:cNvPr>
          <p:cNvSpPr/>
          <p:nvPr/>
        </p:nvSpPr>
        <p:spPr>
          <a:xfrm>
            <a:off x="5914547" y="2057022"/>
            <a:ext cx="544513" cy="368856"/>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Bin/Lib</a:t>
            </a:r>
          </a:p>
        </p:txBody>
      </p:sp>
      <p:sp>
        <p:nvSpPr>
          <p:cNvPr id="23" name="Rectangle: Rounded Corners 22">
            <a:extLst>
              <a:ext uri="{FF2B5EF4-FFF2-40B4-BE49-F238E27FC236}">
                <a16:creationId xmlns:a16="http://schemas.microsoft.com/office/drawing/2014/main" id="{729B047B-B28C-44DB-A344-9BD1729630DB}"/>
              </a:ext>
            </a:extLst>
          </p:cNvPr>
          <p:cNvSpPr/>
          <p:nvPr/>
        </p:nvSpPr>
        <p:spPr>
          <a:xfrm>
            <a:off x="3408141" y="2057516"/>
            <a:ext cx="544513" cy="368856"/>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Bin/Lib</a:t>
            </a:r>
          </a:p>
        </p:txBody>
      </p:sp>
    </p:spTree>
    <p:extLst>
      <p:ext uri="{BB962C8B-B14F-4D97-AF65-F5344CB8AC3E}">
        <p14:creationId xmlns:p14="http://schemas.microsoft.com/office/powerpoint/2010/main" val="221712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5" grpId="0" animBg="1"/>
      <p:bldP spid="14" grpId="0" animBg="1"/>
      <p:bldP spid="15" grpId="0" animBg="1"/>
      <p:bldP spid="16" grpId="0" animBg="1"/>
      <p:bldP spid="17" grpId="0" animBg="1"/>
      <p:bldP spid="18" grpId="0" animBg="1"/>
      <p:bldP spid="9" grpId="0" animBg="1"/>
      <p:bldP spid="19" grpId="0" animBg="1"/>
      <p:bldP spid="20" grpId="0" animBg="1"/>
      <p:bldP spid="21" grpId="0" animBg="1"/>
      <p:bldP spid="22"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D3DE-5A52-49E8-83D2-AFEB54258CB6}"/>
              </a:ext>
            </a:extLst>
          </p:cNvPr>
          <p:cNvSpPr>
            <a:spLocks noGrp="1"/>
          </p:cNvSpPr>
          <p:nvPr>
            <p:ph type="title"/>
          </p:nvPr>
        </p:nvSpPr>
        <p:spPr/>
        <p:txBody>
          <a:bodyPr/>
          <a:lstStyle/>
          <a:p>
            <a:pPr algn="ctr"/>
            <a:r>
              <a:rPr lang="en-US" dirty="0" err="1"/>
              <a:t>CronJobs</a:t>
            </a:r>
            <a:endParaRPr lang="en-US" dirty="0"/>
          </a:p>
        </p:txBody>
      </p:sp>
      <p:pic>
        <p:nvPicPr>
          <p:cNvPr id="7170" name="Picture 2" descr="Image result for scheduled gif">
            <a:extLst>
              <a:ext uri="{FF2B5EF4-FFF2-40B4-BE49-F238E27FC236}">
                <a16:creationId xmlns:a16="http://schemas.microsoft.com/office/drawing/2014/main" id="{F1680BCA-0723-4EC0-8E37-92582885BBA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123950"/>
            <a:ext cx="5072584"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092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7C1F-A626-4E09-91CE-F770D7BAE7B1}"/>
              </a:ext>
            </a:extLst>
          </p:cNvPr>
          <p:cNvSpPr>
            <a:spLocks noGrp="1"/>
          </p:cNvSpPr>
          <p:nvPr>
            <p:ph type="title"/>
          </p:nvPr>
        </p:nvSpPr>
        <p:spPr/>
        <p:txBody>
          <a:bodyPr/>
          <a:lstStyle/>
          <a:p>
            <a:r>
              <a:rPr lang="en-US" dirty="0"/>
              <a:t>Deploy to Kubernetes</a:t>
            </a:r>
          </a:p>
        </p:txBody>
      </p:sp>
    </p:spTree>
    <p:extLst>
      <p:ext uri="{BB962C8B-B14F-4D97-AF65-F5344CB8AC3E}">
        <p14:creationId xmlns:p14="http://schemas.microsoft.com/office/powerpoint/2010/main" val="1073773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C7A4B-CB30-448A-8A6F-E06E5BB7C2AE}"/>
              </a:ext>
            </a:extLst>
          </p:cNvPr>
          <p:cNvSpPr>
            <a:spLocks noGrp="1"/>
          </p:cNvSpPr>
          <p:nvPr>
            <p:ph type="title"/>
          </p:nvPr>
        </p:nvSpPr>
        <p:spPr>
          <a:xfrm>
            <a:off x="285750" y="2197801"/>
            <a:ext cx="7886700" cy="747897"/>
          </a:xfrm>
        </p:spPr>
        <p:txBody>
          <a:bodyPr/>
          <a:lstStyle/>
          <a:p>
            <a:r>
              <a:rPr lang="en-US" dirty="0"/>
              <a:t>Q &amp; A!</a:t>
            </a:r>
          </a:p>
        </p:txBody>
      </p:sp>
    </p:spTree>
    <p:extLst>
      <p:ext uri="{BB962C8B-B14F-4D97-AF65-F5344CB8AC3E}">
        <p14:creationId xmlns:p14="http://schemas.microsoft.com/office/powerpoint/2010/main" val="1754988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05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A866-2CB9-4520-8F0B-B1EF6A289034}"/>
              </a:ext>
            </a:extLst>
          </p:cNvPr>
          <p:cNvSpPr>
            <a:spLocks noGrp="1"/>
          </p:cNvSpPr>
          <p:nvPr>
            <p:ph type="title"/>
          </p:nvPr>
        </p:nvSpPr>
        <p:spPr/>
        <p:txBody>
          <a:bodyPr/>
          <a:lstStyle/>
          <a:p>
            <a:r>
              <a:rPr lang="en-US" dirty="0"/>
              <a:t>Container Layers</a:t>
            </a:r>
          </a:p>
        </p:txBody>
      </p:sp>
      <p:sp>
        <p:nvSpPr>
          <p:cNvPr id="3" name="Cube 2">
            <a:extLst>
              <a:ext uri="{FF2B5EF4-FFF2-40B4-BE49-F238E27FC236}">
                <a16:creationId xmlns:a16="http://schemas.microsoft.com/office/drawing/2014/main" id="{61BE35D7-E14C-4940-A89B-812762646BA0}"/>
              </a:ext>
            </a:extLst>
          </p:cNvPr>
          <p:cNvSpPr/>
          <p:nvPr/>
        </p:nvSpPr>
        <p:spPr>
          <a:xfrm>
            <a:off x="613014" y="3149175"/>
            <a:ext cx="3401700" cy="590550"/>
          </a:xfrm>
          <a:prstGeom prst="cube">
            <a:avLst/>
          </a:prstGeom>
          <a:solidFill>
            <a:schemeClr val="accent3"/>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Base OS Layer</a:t>
            </a:r>
          </a:p>
        </p:txBody>
      </p:sp>
      <p:sp>
        <p:nvSpPr>
          <p:cNvPr id="6" name="Cube 5">
            <a:extLst>
              <a:ext uri="{FF2B5EF4-FFF2-40B4-BE49-F238E27FC236}">
                <a16:creationId xmlns:a16="http://schemas.microsoft.com/office/drawing/2014/main" id="{F6BE857A-E8B9-4E4C-9226-EDA92AAFD3C7}"/>
              </a:ext>
            </a:extLst>
          </p:cNvPr>
          <p:cNvSpPr/>
          <p:nvPr/>
        </p:nvSpPr>
        <p:spPr>
          <a:xfrm>
            <a:off x="613014" y="2792970"/>
            <a:ext cx="3048000" cy="489555"/>
          </a:xfrm>
          <a:prstGeom prst="cube">
            <a:avLst/>
          </a:prstGeom>
          <a:solidFill>
            <a:schemeClr val="bg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IIS Layer</a:t>
            </a:r>
          </a:p>
        </p:txBody>
      </p:sp>
      <p:sp>
        <p:nvSpPr>
          <p:cNvPr id="7" name="Cube 6">
            <a:extLst>
              <a:ext uri="{FF2B5EF4-FFF2-40B4-BE49-F238E27FC236}">
                <a16:creationId xmlns:a16="http://schemas.microsoft.com/office/drawing/2014/main" id="{5EFC02C4-1BA9-49F2-AD57-A99C6E768F1A}"/>
              </a:ext>
            </a:extLst>
          </p:cNvPr>
          <p:cNvSpPr/>
          <p:nvPr/>
        </p:nvSpPr>
        <p:spPr>
          <a:xfrm>
            <a:off x="609600" y="2363726"/>
            <a:ext cx="2740925" cy="559721"/>
          </a:xfrm>
          <a:prstGeom prst="cube">
            <a:avLst/>
          </a:prstGeom>
          <a:solidFill>
            <a:srgbClr val="80808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ASP.NET Layer</a:t>
            </a:r>
          </a:p>
        </p:txBody>
      </p:sp>
      <p:sp>
        <p:nvSpPr>
          <p:cNvPr id="8" name="Cube 7">
            <a:extLst>
              <a:ext uri="{FF2B5EF4-FFF2-40B4-BE49-F238E27FC236}">
                <a16:creationId xmlns:a16="http://schemas.microsoft.com/office/drawing/2014/main" id="{F40118B3-CFB0-4938-BAA8-24D193C174B0}"/>
              </a:ext>
            </a:extLst>
          </p:cNvPr>
          <p:cNvSpPr/>
          <p:nvPr/>
        </p:nvSpPr>
        <p:spPr>
          <a:xfrm>
            <a:off x="609601" y="1987125"/>
            <a:ext cx="2275764" cy="521909"/>
          </a:xfrm>
          <a:prstGeom prst="cube">
            <a:avLst/>
          </a:prstGeom>
          <a:solidFill>
            <a:srgbClr val="C8C9C7"/>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Website Layer</a:t>
            </a:r>
          </a:p>
        </p:txBody>
      </p:sp>
      <p:sp>
        <p:nvSpPr>
          <p:cNvPr id="9" name="Cube 8">
            <a:extLst>
              <a:ext uri="{FF2B5EF4-FFF2-40B4-BE49-F238E27FC236}">
                <a16:creationId xmlns:a16="http://schemas.microsoft.com/office/drawing/2014/main" id="{0E1ACE10-13DB-4BDD-9239-1F0629D187C4}"/>
              </a:ext>
            </a:extLst>
          </p:cNvPr>
          <p:cNvSpPr/>
          <p:nvPr/>
        </p:nvSpPr>
        <p:spPr>
          <a:xfrm>
            <a:off x="4956413" y="3141498"/>
            <a:ext cx="3401700" cy="590550"/>
          </a:xfrm>
          <a:prstGeom prst="cube">
            <a:avLst/>
          </a:prstGeom>
          <a:solidFill>
            <a:schemeClr val="accent3"/>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Base OS Layer</a:t>
            </a:r>
          </a:p>
        </p:txBody>
      </p:sp>
      <p:sp>
        <p:nvSpPr>
          <p:cNvPr id="10" name="Cube 9">
            <a:extLst>
              <a:ext uri="{FF2B5EF4-FFF2-40B4-BE49-F238E27FC236}">
                <a16:creationId xmlns:a16="http://schemas.microsoft.com/office/drawing/2014/main" id="{392A9035-7902-40A6-B659-559E8A17A86A}"/>
              </a:ext>
            </a:extLst>
          </p:cNvPr>
          <p:cNvSpPr/>
          <p:nvPr/>
        </p:nvSpPr>
        <p:spPr>
          <a:xfrm>
            <a:off x="4956413" y="2785293"/>
            <a:ext cx="3048000" cy="489555"/>
          </a:xfrm>
          <a:prstGeom prst="cube">
            <a:avLst/>
          </a:prstGeom>
          <a:solidFill>
            <a:schemeClr val="bg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IIS Layer</a:t>
            </a:r>
          </a:p>
        </p:txBody>
      </p:sp>
      <p:sp>
        <p:nvSpPr>
          <p:cNvPr id="11" name="Cube 10">
            <a:extLst>
              <a:ext uri="{FF2B5EF4-FFF2-40B4-BE49-F238E27FC236}">
                <a16:creationId xmlns:a16="http://schemas.microsoft.com/office/drawing/2014/main" id="{397B8166-038B-483A-99DE-A9318DE1058C}"/>
              </a:ext>
            </a:extLst>
          </p:cNvPr>
          <p:cNvSpPr/>
          <p:nvPr/>
        </p:nvSpPr>
        <p:spPr>
          <a:xfrm>
            <a:off x="4952999" y="2356049"/>
            <a:ext cx="2740925" cy="559721"/>
          </a:xfrm>
          <a:prstGeom prst="cube">
            <a:avLst/>
          </a:prstGeom>
          <a:solidFill>
            <a:srgbClr val="808080"/>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ASP.NET Layer</a:t>
            </a:r>
          </a:p>
        </p:txBody>
      </p:sp>
      <p:sp>
        <p:nvSpPr>
          <p:cNvPr id="12" name="Cube 11">
            <a:extLst>
              <a:ext uri="{FF2B5EF4-FFF2-40B4-BE49-F238E27FC236}">
                <a16:creationId xmlns:a16="http://schemas.microsoft.com/office/drawing/2014/main" id="{721ACB27-5DD5-4614-AE61-15BBB0A2B434}"/>
              </a:ext>
            </a:extLst>
          </p:cNvPr>
          <p:cNvSpPr/>
          <p:nvPr/>
        </p:nvSpPr>
        <p:spPr>
          <a:xfrm>
            <a:off x="4953000" y="1979448"/>
            <a:ext cx="2275764" cy="521909"/>
          </a:xfrm>
          <a:prstGeom prst="cube">
            <a:avLst/>
          </a:prstGeom>
          <a:solidFill>
            <a:srgbClr val="C8C9C7"/>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Website Layer</a:t>
            </a:r>
          </a:p>
        </p:txBody>
      </p:sp>
      <p:sp>
        <p:nvSpPr>
          <p:cNvPr id="13" name="Cube 12">
            <a:extLst>
              <a:ext uri="{FF2B5EF4-FFF2-40B4-BE49-F238E27FC236}">
                <a16:creationId xmlns:a16="http://schemas.microsoft.com/office/drawing/2014/main" id="{F0B66C34-6B58-4E5E-99F1-ED5E6EEBF029}"/>
              </a:ext>
            </a:extLst>
          </p:cNvPr>
          <p:cNvSpPr/>
          <p:nvPr/>
        </p:nvSpPr>
        <p:spPr>
          <a:xfrm>
            <a:off x="4942762" y="1023528"/>
            <a:ext cx="2829637" cy="521909"/>
          </a:xfrm>
          <a:prstGeom prst="cube">
            <a:avLst/>
          </a:prstGeom>
          <a:solidFill>
            <a:srgbClr val="FB946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Container Layer(Thin r/w)</a:t>
            </a:r>
          </a:p>
        </p:txBody>
      </p:sp>
      <p:cxnSp>
        <p:nvCxnSpPr>
          <p:cNvPr id="5" name="Straight Arrow Connector 4">
            <a:extLst>
              <a:ext uri="{FF2B5EF4-FFF2-40B4-BE49-F238E27FC236}">
                <a16:creationId xmlns:a16="http://schemas.microsoft.com/office/drawing/2014/main" id="{1306096C-A210-4D11-9C9A-DFA60E84BDB4}"/>
              </a:ext>
            </a:extLst>
          </p:cNvPr>
          <p:cNvCxnSpPr>
            <a:cxnSpLocks/>
          </p:cNvCxnSpPr>
          <p:nvPr/>
        </p:nvCxnSpPr>
        <p:spPr>
          <a:xfrm>
            <a:off x="6096000" y="1581150"/>
            <a:ext cx="0" cy="3405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59F3FCE1-399F-44F1-BAA6-852011E3A110}"/>
              </a:ext>
            </a:extLst>
          </p:cNvPr>
          <p:cNvCxnSpPr>
            <a:cxnSpLocks/>
          </p:cNvCxnSpPr>
          <p:nvPr/>
        </p:nvCxnSpPr>
        <p:spPr>
          <a:xfrm>
            <a:off x="6248400" y="1581150"/>
            <a:ext cx="0" cy="3405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E676C641-ED53-460A-AD30-2BB93AF1A301}"/>
              </a:ext>
            </a:extLst>
          </p:cNvPr>
          <p:cNvCxnSpPr>
            <a:cxnSpLocks/>
          </p:cNvCxnSpPr>
          <p:nvPr/>
        </p:nvCxnSpPr>
        <p:spPr>
          <a:xfrm>
            <a:off x="6400800" y="1581150"/>
            <a:ext cx="0" cy="3405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B88759E7-19E1-4CD6-A1BD-80D81A243D54}"/>
              </a:ext>
            </a:extLst>
          </p:cNvPr>
          <p:cNvCxnSpPr>
            <a:cxnSpLocks/>
          </p:cNvCxnSpPr>
          <p:nvPr/>
        </p:nvCxnSpPr>
        <p:spPr>
          <a:xfrm>
            <a:off x="6553200" y="1581150"/>
            <a:ext cx="0" cy="3405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31711532-522A-46CE-A0DE-F70CCE5464FC}"/>
              </a:ext>
            </a:extLst>
          </p:cNvPr>
          <p:cNvCxnSpPr>
            <a:cxnSpLocks/>
          </p:cNvCxnSpPr>
          <p:nvPr/>
        </p:nvCxnSpPr>
        <p:spPr>
          <a:xfrm>
            <a:off x="6705600" y="1581150"/>
            <a:ext cx="0" cy="3405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B9FD5BE1-3F11-4549-BFD1-11FA0C180ADF}"/>
              </a:ext>
            </a:extLst>
          </p:cNvPr>
          <p:cNvCxnSpPr>
            <a:cxnSpLocks/>
          </p:cNvCxnSpPr>
          <p:nvPr/>
        </p:nvCxnSpPr>
        <p:spPr>
          <a:xfrm>
            <a:off x="5486400" y="1581150"/>
            <a:ext cx="0" cy="3405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43388B7B-9CB1-4373-9D1F-F86CC10D5446}"/>
              </a:ext>
            </a:extLst>
          </p:cNvPr>
          <p:cNvCxnSpPr>
            <a:cxnSpLocks/>
          </p:cNvCxnSpPr>
          <p:nvPr/>
        </p:nvCxnSpPr>
        <p:spPr>
          <a:xfrm>
            <a:off x="5638800" y="1581150"/>
            <a:ext cx="0" cy="3405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ADE62A80-ACB1-44BF-9089-76BA71AFC50D}"/>
              </a:ext>
            </a:extLst>
          </p:cNvPr>
          <p:cNvCxnSpPr>
            <a:cxnSpLocks/>
          </p:cNvCxnSpPr>
          <p:nvPr/>
        </p:nvCxnSpPr>
        <p:spPr>
          <a:xfrm>
            <a:off x="5791200" y="1581150"/>
            <a:ext cx="0" cy="3405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C5E7961A-D592-41B4-9414-EA9530984BAA}"/>
              </a:ext>
            </a:extLst>
          </p:cNvPr>
          <p:cNvCxnSpPr>
            <a:cxnSpLocks/>
          </p:cNvCxnSpPr>
          <p:nvPr/>
        </p:nvCxnSpPr>
        <p:spPr>
          <a:xfrm>
            <a:off x="5943600" y="1581150"/>
            <a:ext cx="0" cy="340513"/>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5233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FB61BC4-1C28-44F5-9D46-96AFD8C05FC8}"/>
              </a:ext>
            </a:extLst>
          </p:cNvPr>
          <p:cNvPicPr>
            <a:picLocks noChangeAspect="1"/>
          </p:cNvPicPr>
          <p:nvPr/>
        </p:nvPicPr>
        <p:blipFill>
          <a:blip r:embed="rId2"/>
          <a:stretch>
            <a:fillRect/>
          </a:stretch>
        </p:blipFill>
        <p:spPr>
          <a:xfrm>
            <a:off x="2286000" y="209550"/>
            <a:ext cx="5718110" cy="4590449"/>
          </a:xfrm>
          <a:prstGeom prst="rect">
            <a:avLst/>
          </a:prstGeom>
        </p:spPr>
      </p:pic>
      <p:pic>
        <p:nvPicPr>
          <p:cNvPr id="4" name="Graphic 3" descr="Document">
            <a:extLst>
              <a:ext uri="{FF2B5EF4-FFF2-40B4-BE49-F238E27FC236}">
                <a16:creationId xmlns:a16="http://schemas.microsoft.com/office/drawing/2014/main" id="{41F876C1-CCFF-4689-A906-87C94D9C9E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3500" y="1581150"/>
            <a:ext cx="990600" cy="990600"/>
          </a:xfrm>
          <a:prstGeom prst="rect">
            <a:avLst/>
          </a:prstGeom>
        </p:spPr>
      </p:pic>
      <p:pic>
        <p:nvPicPr>
          <p:cNvPr id="6" name="Graphic 5" descr="Box">
            <a:extLst>
              <a:ext uri="{FF2B5EF4-FFF2-40B4-BE49-F238E27FC236}">
                <a16:creationId xmlns:a16="http://schemas.microsoft.com/office/drawing/2014/main" id="{73FD444F-3AAB-4554-A02F-8FAE2B680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24471" y="666750"/>
            <a:ext cx="914400" cy="914400"/>
          </a:xfrm>
          <a:prstGeom prst="rect">
            <a:avLst/>
          </a:prstGeom>
        </p:spPr>
      </p:pic>
      <p:pic>
        <p:nvPicPr>
          <p:cNvPr id="2050" name="Picture 2" descr="Image result for docker hub">
            <a:extLst>
              <a:ext uri="{FF2B5EF4-FFF2-40B4-BE49-F238E27FC236}">
                <a16:creationId xmlns:a16="http://schemas.microsoft.com/office/drawing/2014/main" id="{C321F515-84FF-47DF-9B55-7F945FC9C1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6191" y="1498992"/>
            <a:ext cx="2221716" cy="1110858"/>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Box">
            <a:extLst>
              <a:ext uri="{FF2B5EF4-FFF2-40B4-BE49-F238E27FC236}">
                <a16:creationId xmlns:a16="http://schemas.microsoft.com/office/drawing/2014/main" id="{554FB722-2FFF-4735-ADD5-4DA5B8E14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7026" y="666750"/>
            <a:ext cx="914400" cy="914400"/>
          </a:xfrm>
          <a:prstGeom prst="rect">
            <a:avLst/>
          </a:prstGeom>
        </p:spPr>
      </p:pic>
      <p:pic>
        <p:nvPicPr>
          <p:cNvPr id="10" name="Graphic 9" descr="Box">
            <a:extLst>
              <a:ext uri="{FF2B5EF4-FFF2-40B4-BE49-F238E27FC236}">
                <a16:creationId xmlns:a16="http://schemas.microsoft.com/office/drawing/2014/main" id="{7132F916-209A-4304-A291-D7130F721A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7184" y="1543050"/>
            <a:ext cx="914400" cy="914400"/>
          </a:xfrm>
          <a:prstGeom prst="rect">
            <a:avLst/>
          </a:prstGeom>
        </p:spPr>
      </p:pic>
      <p:pic>
        <p:nvPicPr>
          <p:cNvPr id="11" name="Graphic 10" descr="Box">
            <a:extLst>
              <a:ext uri="{FF2B5EF4-FFF2-40B4-BE49-F238E27FC236}">
                <a16:creationId xmlns:a16="http://schemas.microsoft.com/office/drawing/2014/main" id="{B69B32A3-AB70-4027-B9F0-1DED238CD5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6596" y="1589706"/>
            <a:ext cx="914400" cy="914400"/>
          </a:xfrm>
          <a:prstGeom prst="rect">
            <a:avLst/>
          </a:prstGeom>
        </p:spPr>
      </p:pic>
      <p:sp>
        <p:nvSpPr>
          <p:cNvPr id="7" name="TextBox 6">
            <a:extLst>
              <a:ext uri="{FF2B5EF4-FFF2-40B4-BE49-F238E27FC236}">
                <a16:creationId xmlns:a16="http://schemas.microsoft.com/office/drawing/2014/main" id="{2D8F43A4-06CB-4194-AE20-D9E5B082A088}"/>
              </a:ext>
            </a:extLst>
          </p:cNvPr>
          <p:cNvSpPr txBox="1"/>
          <p:nvPr/>
        </p:nvSpPr>
        <p:spPr>
          <a:xfrm>
            <a:off x="1344821" y="2533650"/>
            <a:ext cx="1047467" cy="184666"/>
          </a:xfrm>
          <a:prstGeom prst="rect">
            <a:avLst/>
          </a:prstGeom>
          <a:noFill/>
        </p:spPr>
        <p:txBody>
          <a:bodyPr wrap="square" lIns="0" tIns="0" rIns="0" bIns="0" rtlCol="0">
            <a:spAutoFit/>
          </a:bodyPr>
          <a:lstStyle/>
          <a:p>
            <a:pPr algn="ctr"/>
            <a:r>
              <a:rPr lang="en-US" sz="1200" dirty="0"/>
              <a:t>Docker file</a:t>
            </a:r>
          </a:p>
        </p:txBody>
      </p:sp>
      <p:sp>
        <p:nvSpPr>
          <p:cNvPr id="13" name="TextBox 12">
            <a:extLst>
              <a:ext uri="{FF2B5EF4-FFF2-40B4-BE49-F238E27FC236}">
                <a16:creationId xmlns:a16="http://schemas.microsoft.com/office/drawing/2014/main" id="{B3087892-5EBC-4C8B-9CE4-A22CDE9AA73F}"/>
              </a:ext>
            </a:extLst>
          </p:cNvPr>
          <p:cNvSpPr txBox="1"/>
          <p:nvPr/>
        </p:nvSpPr>
        <p:spPr>
          <a:xfrm>
            <a:off x="3962400" y="2495550"/>
            <a:ext cx="1047467" cy="184666"/>
          </a:xfrm>
          <a:prstGeom prst="rect">
            <a:avLst/>
          </a:prstGeom>
          <a:noFill/>
        </p:spPr>
        <p:txBody>
          <a:bodyPr wrap="square" lIns="0" tIns="0" rIns="0" bIns="0" rtlCol="0">
            <a:spAutoFit/>
          </a:bodyPr>
          <a:lstStyle/>
          <a:p>
            <a:pPr algn="ctr"/>
            <a:r>
              <a:rPr lang="en-US" sz="1200" dirty="0"/>
              <a:t>Docker image</a:t>
            </a:r>
          </a:p>
        </p:txBody>
      </p:sp>
      <p:sp>
        <p:nvSpPr>
          <p:cNvPr id="14" name="TextBox 13">
            <a:extLst>
              <a:ext uri="{FF2B5EF4-FFF2-40B4-BE49-F238E27FC236}">
                <a16:creationId xmlns:a16="http://schemas.microsoft.com/office/drawing/2014/main" id="{DF7F7A73-0A3D-436A-8D7E-093DE0714E8D}"/>
              </a:ext>
            </a:extLst>
          </p:cNvPr>
          <p:cNvSpPr txBox="1"/>
          <p:nvPr/>
        </p:nvSpPr>
        <p:spPr>
          <a:xfrm>
            <a:off x="7180481" y="2609850"/>
            <a:ext cx="1047467" cy="184666"/>
          </a:xfrm>
          <a:prstGeom prst="rect">
            <a:avLst/>
          </a:prstGeom>
          <a:noFill/>
        </p:spPr>
        <p:txBody>
          <a:bodyPr wrap="square" lIns="0" tIns="0" rIns="0" bIns="0" rtlCol="0">
            <a:spAutoFit/>
          </a:bodyPr>
          <a:lstStyle/>
          <a:p>
            <a:pPr algn="ctr"/>
            <a:r>
              <a:rPr lang="en-US" sz="1200" dirty="0"/>
              <a:t>Containers</a:t>
            </a:r>
          </a:p>
        </p:txBody>
      </p:sp>
      <p:cxnSp>
        <p:nvCxnSpPr>
          <p:cNvPr id="12" name="Straight Arrow Connector 11">
            <a:extLst>
              <a:ext uri="{FF2B5EF4-FFF2-40B4-BE49-F238E27FC236}">
                <a16:creationId xmlns:a16="http://schemas.microsoft.com/office/drawing/2014/main" id="{F29B124D-4ED7-48A3-93B7-93029DBCBC76}"/>
              </a:ext>
            </a:extLst>
          </p:cNvPr>
          <p:cNvCxnSpPr>
            <a:cxnSpLocks/>
            <a:stCxn id="4" idx="3"/>
          </p:cNvCxnSpPr>
          <p:nvPr/>
        </p:nvCxnSpPr>
        <p:spPr>
          <a:xfrm>
            <a:off x="2324100" y="2076450"/>
            <a:ext cx="96209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6630DA-B7D4-46B7-AD25-7CFC98B080B6}"/>
              </a:ext>
            </a:extLst>
          </p:cNvPr>
          <p:cNvSpPr txBox="1"/>
          <p:nvPr/>
        </p:nvSpPr>
        <p:spPr>
          <a:xfrm>
            <a:off x="2262078" y="1834634"/>
            <a:ext cx="1047467" cy="153888"/>
          </a:xfrm>
          <a:prstGeom prst="rect">
            <a:avLst/>
          </a:prstGeom>
          <a:noFill/>
        </p:spPr>
        <p:txBody>
          <a:bodyPr wrap="square" lIns="0" tIns="0" rIns="0" bIns="0" rtlCol="0">
            <a:spAutoFit/>
          </a:bodyPr>
          <a:lstStyle/>
          <a:p>
            <a:pPr algn="ctr"/>
            <a:r>
              <a:rPr lang="en-US" sz="1000" dirty="0"/>
              <a:t>Docker build</a:t>
            </a:r>
          </a:p>
        </p:txBody>
      </p:sp>
      <p:sp>
        <p:nvSpPr>
          <p:cNvPr id="27" name="TextBox 26">
            <a:extLst>
              <a:ext uri="{FF2B5EF4-FFF2-40B4-BE49-F238E27FC236}">
                <a16:creationId xmlns:a16="http://schemas.microsoft.com/office/drawing/2014/main" id="{FB8E76BF-3C08-4706-8852-649446578804}"/>
              </a:ext>
            </a:extLst>
          </p:cNvPr>
          <p:cNvSpPr txBox="1"/>
          <p:nvPr/>
        </p:nvSpPr>
        <p:spPr>
          <a:xfrm>
            <a:off x="5429533" y="1809750"/>
            <a:ext cx="1047467" cy="153888"/>
          </a:xfrm>
          <a:prstGeom prst="rect">
            <a:avLst/>
          </a:prstGeom>
          <a:noFill/>
        </p:spPr>
        <p:txBody>
          <a:bodyPr wrap="square" lIns="0" tIns="0" rIns="0" bIns="0" rtlCol="0">
            <a:spAutoFit/>
          </a:bodyPr>
          <a:lstStyle/>
          <a:p>
            <a:pPr algn="ctr"/>
            <a:r>
              <a:rPr lang="en-US" sz="1000" dirty="0"/>
              <a:t>Docker run</a:t>
            </a:r>
          </a:p>
        </p:txBody>
      </p:sp>
      <p:cxnSp>
        <p:nvCxnSpPr>
          <p:cNvPr id="28" name="Straight Arrow Connector 27">
            <a:extLst>
              <a:ext uri="{FF2B5EF4-FFF2-40B4-BE49-F238E27FC236}">
                <a16:creationId xmlns:a16="http://schemas.microsoft.com/office/drawing/2014/main" id="{7DD87C87-DCA6-46A5-91BC-7873F792F2AD}"/>
              </a:ext>
            </a:extLst>
          </p:cNvPr>
          <p:cNvCxnSpPr>
            <a:cxnSpLocks/>
            <a:stCxn id="2050" idx="3"/>
          </p:cNvCxnSpPr>
          <p:nvPr/>
        </p:nvCxnSpPr>
        <p:spPr>
          <a:xfrm flipV="1">
            <a:off x="5507907" y="2046906"/>
            <a:ext cx="1045293" cy="75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81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5142-73DD-4496-89FD-EF9FBA339C41}"/>
              </a:ext>
            </a:extLst>
          </p:cNvPr>
          <p:cNvSpPr>
            <a:spLocks noGrp="1"/>
          </p:cNvSpPr>
          <p:nvPr>
            <p:ph type="title"/>
          </p:nvPr>
        </p:nvSpPr>
        <p:spPr/>
        <p:txBody>
          <a:bodyPr/>
          <a:lstStyle/>
          <a:p>
            <a:r>
              <a:rPr lang="en-US" dirty="0"/>
              <a:t>Why Containers</a:t>
            </a:r>
          </a:p>
        </p:txBody>
      </p:sp>
      <p:sp>
        <p:nvSpPr>
          <p:cNvPr id="3" name="Content Placeholder 2">
            <a:extLst>
              <a:ext uri="{FF2B5EF4-FFF2-40B4-BE49-F238E27FC236}">
                <a16:creationId xmlns:a16="http://schemas.microsoft.com/office/drawing/2014/main" id="{25BA3BC1-5CF5-4082-8490-AAC3AA6ADE86}"/>
              </a:ext>
            </a:extLst>
          </p:cNvPr>
          <p:cNvSpPr>
            <a:spLocks noGrp="1"/>
          </p:cNvSpPr>
          <p:nvPr>
            <p:ph idx="1"/>
          </p:nvPr>
        </p:nvSpPr>
        <p:spPr/>
        <p:txBody>
          <a:bodyPr/>
          <a:lstStyle/>
          <a:p>
            <a:r>
              <a:rPr lang="en-US" dirty="0"/>
              <a:t>Less resource intensive</a:t>
            </a:r>
          </a:p>
          <a:p>
            <a:r>
              <a:rPr lang="en-US" dirty="0"/>
              <a:t>Isolation</a:t>
            </a:r>
          </a:p>
          <a:p>
            <a:r>
              <a:rPr lang="en-US" dirty="0"/>
              <a:t>Greater Agility</a:t>
            </a:r>
          </a:p>
          <a:p>
            <a:r>
              <a:rPr lang="en-US" dirty="0"/>
              <a:t>Fast Startup time</a:t>
            </a:r>
          </a:p>
          <a:p>
            <a:r>
              <a:rPr lang="en-US" dirty="0"/>
              <a:t>Improve Server Density</a:t>
            </a:r>
          </a:p>
        </p:txBody>
      </p:sp>
    </p:spTree>
    <p:extLst>
      <p:ext uri="{BB962C8B-B14F-4D97-AF65-F5344CB8AC3E}">
        <p14:creationId xmlns:p14="http://schemas.microsoft.com/office/powerpoint/2010/main" val="30510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C914A-6E6B-48FD-9966-F2D6C0DC6584}"/>
              </a:ext>
            </a:extLst>
          </p:cNvPr>
          <p:cNvSpPr>
            <a:spLocks noGrp="1"/>
          </p:cNvSpPr>
          <p:nvPr>
            <p:ph type="title"/>
          </p:nvPr>
        </p:nvSpPr>
        <p:spPr/>
        <p:txBody>
          <a:bodyPr/>
          <a:lstStyle/>
          <a:p>
            <a:r>
              <a:rPr lang="en-US" dirty="0"/>
              <a:t>Next, Containers in prod!</a:t>
            </a:r>
          </a:p>
        </p:txBody>
      </p:sp>
      <p:pic>
        <p:nvPicPr>
          <p:cNvPr id="3078" name="Picture 6" descr="Image result for containers">
            <a:extLst>
              <a:ext uri="{FF2B5EF4-FFF2-40B4-BE49-F238E27FC236}">
                <a16:creationId xmlns:a16="http://schemas.microsoft.com/office/drawing/2014/main" id="{72064393-5BF8-4DA2-BC44-DB8CC94B5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66750"/>
            <a:ext cx="5524074" cy="36827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A9F7CC-C73A-4344-9BD5-BD565AE4C6E2}"/>
              </a:ext>
            </a:extLst>
          </p:cNvPr>
          <p:cNvSpPr txBox="1"/>
          <p:nvPr/>
        </p:nvSpPr>
        <p:spPr>
          <a:xfrm>
            <a:off x="1591101" y="4399818"/>
            <a:ext cx="5104706" cy="123111"/>
          </a:xfrm>
          <a:prstGeom prst="rect">
            <a:avLst/>
          </a:prstGeom>
          <a:noFill/>
        </p:spPr>
        <p:txBody>
          <a:bodyPr wrap="square" lIns="0" tIns="0" rIns="0" bIns="0" rtlCol="0">
            <a:spAutoFit/>
          </a:bodyPr>
          <a:lstStyle/>
          <a:p>
            <a:pPr algn="ctr"/>
            <a:r>
              <a:rPr lang="en-US" sz="800" dirty="0"/>
              <a:t>Image ref: </a:t>
            </a:r>
            <a:r>
              <a:rPr lang="en-US" sz="800" dirty="0">
                <a:hlinkClick r:id="rId3"/>
              </a:rPr>
              <a:t>https://www.infoworld.com/article/3268073/what-is-kubernetes-container-orchestration-explained.html</a:t>
            </a:r>
            <a:endParaRPr lang="en-US" sz="800" dirty="0"/>
          </a:p>
        </p:txBody>
      </p:sp>
    </p:spTree>
    <p:extLst>
      <p:ext uri="{BB962C8B-B14F-4D97-AF65-F5344CB8AC3E}">
        <p14:creationId xmlns:p14="http://schemas.microsoft.com/office/powerpoint/2010/main" val="3429884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mposed Docker applications in a cluster: You use one container for each service instance. Docker containers are âunits of deploymentâ and a container is an instance of a Docker.A host handles many containers">
            <a:extLst>
              <a:ext uri="{FF2B5EF4-FFF2-40B4-BE49-F238E27FC236}">
                <a16:creationId xmlns:a16="http://schemas.microsoft.com/office/drawing/2014/main" id="{75EA3D40-E501-408F-89CB-F10840F69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313" y="209550"/>
            <a:ext cx="7041373"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6A98A7-5FCA-40D5-AF52-8EF9768A3FD6}"/>
              </a:ext>
            </a:extLst>
          </p:cNvPr>
          <p:cNvSpPr txBox="1"/>
          <p:nvPr/>
        </p:nvSpPr>
        <p:spPr>
          <a:xfrm>
            <a:off x="1591101" y="4399818"/>
            <a:ext cx="5104706" cy="246221"/>
          </a:xfrm>
          <a:prstGeom prst="rect">
            <a:avLst/>
          </a:prstGeom>
          <a:noFill/>
        </p:spPr>
        <p:txBody>
          <a:bodyPr wrap="square" lIns="0" tIns="0" rIns="0" bIns="0" rtlCol="0">
            <a:spAutoFit/>
          </a:bodyPr>
          <a:lstStyle/>
          <a:p>
            <a:pPr algn="ctr"/>
            <a:r>
              <a:rPr lang="en-US" sz="800" dirty="0"/>
              <a:t>Image ref: </a:t>
            </a:r>
            <a:r>
              <a:rPr lang="en-US" sz="800" dirty="0">
                <a:hlinkClick r:id="rId3"/>
              </a:rPr>
              <a:t>https://docs.microsoft.com/en-us/dotnet/standard/microservices-architecture/architect-microservice-container-applications/scalable-available-multi-container-microservice-applications</a:t>
            </a:r>
            <a:endParaRPr lang="en-US" sz="800" dirty="0"/>
          </a:p>
        </p:txBody>
      </p:sp>
    </p:spTree>
    <p:extLst>
      <p:ext uri="{BB962C8B-B14F-4D97-AF65-F5344CB8AC3E}">
        <p14:creationId xmlns:p14="http://schemas.microsoft.com/office/powerpoint/2010/main" val="1084259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11D66-9F93-4D0D-A5BF-75BBD3E0A269}"/>
              </a:ext>
            </a:extLst>
          </p:cNvPr>
          <p:cNvSpPr>
            <a:spLocks noGrp="1"/>
          </p:cNvSpPr>
          <p:nvPr>
            <p:ph type="title"/>
          </p:nvPr>
        </p:nvSpPr>
        <p:spPr/>
        <p:txBody>
          <a:bodyPr/>
          <a:lstStyle/>
          <a:p>
            <a:r>
              <a:rPr lang="en-US" dirty="0"/>
              <a:t>Container Orchestration</a:t>
            </a:r>
          </a:p>
        </p:txBody>
      </p:sp>
      <p:sp>
        <p:nvSpPr>
          <p:cNvPr id="3" name="Content Placeholder 2">
            <a:extLst>
              <a:ext uri="{FF2B5EF4-FFF2-40B4-BE49-F238E27FC236}">
                <a16:creationId xmlns:a16="http://schemas.microsoft.com/office/drawing/2014/main" id="{B2E6B123-F441-4557-B7CB-130751B206FC}"/>
              </a:ext>
            </a:extLst>
          </p:cNvPr>
          <p:cNvSpPr>
            <a:spLocks noGrp="1"/>
          </p:cNvSpPr>
          <p:nvPr>
            <p:ph idx="1"/>
          </p:nvPr>
        </p:nvSpPr>
        <p:spPr/>
        <p:txBody>
          <a:bodyPr/>
          <a:lstStyle/>
          <a:p>
            <a:r>
              <a:rPr lang="en-US" dirty="0"/>
              <a:t>Docker Swarm</a:t>
            </a:r>
          </a:p>
          <a:p>
            <a:r>
              <a:rPr lang="en-US" dirty="0"/>
              <a:t>Kubernetes</a:t>
            </a:r>
          </a:p>
          <a:p>
            <a:r>
              <a:rPr lang="en-US" dirty="0"/>
              <a:t>Mesosphere DC/OS</a:t>
            </a:r>
          </a:p>
          <a:p>
            <a:r>
              <a:rPr lang="en-US" dirty="0"/>
              <a:t>And Many more…</a:t>
            </a:r>
          </a:p>
        </p:txBody>
      </p:sp>
    </p:spTree>
    <p:extLst>
      <p:ext uri="{BB962C8B-B14F-4D97-AF65-F5344CB8AC3E}">
        <p14:creationId xmlns:p14="http://schemas.microsoft.com/office/powerpoint/2010/main" val="206182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F7063-5D32-491D-8415-ABE654A5DD5C}"/>
              </a:ext>
            </a:extLst>
          </p:cNvPr>
          <p:cNvSpPr>
            <a:spLocks noGrp="1"/>
          </p:cNvSpPr>
          <p:nvPr>
            <p:ph type="title"/>
          </p:nvPr>
        </p:nvSpPr>
        <p:spPr/>
        <p:txBody>
          <a:bodyPr/>
          <a:lstStyle/>
          <a:p>
            <a:r>
              <a:rPr lang="en-US" dirty="0"/>
              <a:t>Why Kubernetes</a:t>
            </a:r>
          </a:p>
        </p:txBody>
      </p:sp>
      <p:sp>
        <p:nvSpPr>
          <p:cNvPr id="3" name="Content Placeholder 2">
            <a:extLst>
              <a:ext uri="{FF2B5EF4-FFF2-40B4-BE49-F238E27FC236}">
                <a16:creationId xmlns:a16="http://schemas.microsoft.com/office/drawing/2014/main" id="{6C0F252C-FE0B-49FE-901E-A4772E8E0DC7}"/>
              </a:ext>
            </a:extLst>
          </p:cNvPr>
          <p:cNvSpPr>
            <a:spLocks noGrp="1"/>
          </p:cNvSpPr>
          <p:nvPr>
            <p:ph idx="1"/>
          </p:nvPr>
        </p:nvSpPr>
        <p:spPr/>
        <p:txBody>
          <a:bodyPr/>
          <a:lstStyle/>
          <a:p>
            <a:r>
              <a:rPr lang="en-US" dirty="0"/>
              <a:t>One of the largest container orchestration with open source community support.</a:t>
            </a:r>
          </a:p>
          <a:p>
            <a:r>
              <a:rPr lang="en-US" dirty="0"/>
              <a:t>Inspired from Google own infrastructure Orchestrator called Borg.</a:t>
            </a:r>
          </a:p>
          <a:p>
            <a:r>
              <a:rPr lang="en-US" dirty="0"/>
              <a:t>Declarative approach.</a:t>
            </a:r>
          </a:p>
          <a:p>
            <a:r>
              <a:rPr lang="en-US" dirty="0"/>
              <a:t>Supports Service discovery.</a:t>
            </a:r>
          </a:p>
          <a:p>
            <a:r>
              <a:rPr lang="en-US" dirty="0"/>
              <a:t>APIs for deployment workflows.</a:t>
            </a:r>
          </a:p>
          <a:p>
            <a:r>
              <a:rPr lang="en-US" dirty="0"/>
              <a:t>Inherent support for cloud native architecture, microservices and DevOps.</a:t>
            </a:r>
          </a:p>
          <a:p>
            <a:r>
              <a:rPr lang="en-US" dirty="0"/>
              <a:t>And many more feature to run a modern Data Center based on containers.</a:t>
            </a:r>
          </a:p>
          <a:p>
            <a:endParaRPr lang="en-US" dirty="0"/>
          </a:p>
        </p:txBody>
      </p:sp>
    </p:spTree>
    <p:extLst>
      <p:ext uri="{BB962C8B-B14F-4D97-AF65-F5344CB8AC3E}">
        <p14:creationId xmlns:p14="http://schemas.microsoft.com/office/powerpoint/2010/main" val="907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ell EMC 2019">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03AF9819-9466-4DB6-80DE-E4B0803D36FF}" vid="{79610C0D-621E-452A-8EA3-D0F3AC3C6A46}"/>
    </a:ext>
  </a:extLst>
</a:theme>
</file>

<file path=ppt/theme/theme2.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Dell_EMC 2019</Template>
  <TotalTime>1028</TotalTime>
  <Words>542</Words>
  <Application>Microsoft Office PowerPoint</Application>
  <PresentationFormat>On-screen Show (16:9)</PresentationFormat>
  <Paragraphs>83</Paragraphs>
  <Slides>23</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Wingdings</vt:lpstr>
      <vt:lpstr>Dell EMC 2019</vt:lpstr>
      <vt:lpstr>Introduction to Kubernetes</vt:lpstr>
      <vt:lpstr>What are containers</vt:lpstr>
      <vt:lpstr>Container Layers</vt:lpstr>
      <vt:lpstr>PowerPoint Presentation</vt:lpstr>
      <vt:lpstr>Why Containers</vt:lpstr>
      <vt:lpstr>Next, Containers in prod!</vt:lpstr>
      <vt:lpstr>PowerPoint Presentation</vt:lpstr>
      <vt:lpstr>Container Orchestration</vt:lpstr>
      <vt:lpstr>Why Kubernetes</vt:lpstr>
      <vt:lpstr>PowerPoint Presentation</vt:lpstr>
      <vt:lpstr>Kubernetes Architecture</vt:lpstr>
      <vt:lpstr>Kubernetes Deployment</vt:lpstr>
      <vt:lpstr>Demo</vt:lpstr>
      <vt:lpstr>Pods</vt:lpstr>
      <vt:lpstr>ReplicaSets</vt:lpstr>
      <vt:lpstr>Secrets</vt:lpstr>
      <vt:lpstr>Deployments</vt:lpstr>
      <vt:lpstr>DaemonSets</vt:lpstr>
      <vt:lpstr>Ingress</vt:lpstr>
      <vt:lpstr>CronJobs</vt:lpstr>
      <vt:lpstr>Deploy to Kubernetes</vt:lpstr>
      <vt:lpstr>Q &amp; A!</vt:lpstr>
      <vt:lpstr>PowerPoint Presentation</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Kubernetes</dc:title>
  <dc:creator>Raj, Ashish</dc:creator>
  <cp:lastModifiedBy>Raj, Ashish</cp:lastModifiedBy>
  <cp:revision>79</cp:revision>
  <cp:lastPrinted>2018-09-10T14:53:10Z</cp:lastPrinted>
  <dcterms:created xsi:type="dcterms:W3CDTF">2019-06-21T08:27:12Z</dcterms:created>
  <dcterms:modified xsi:type="dcterms:W3CDTF">2019-07-12T06:17:31Z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Ashish.Raj@emc.com</vt:lpwstr>
  </property>
  <property fmtid="{D5CDD505-2E9C-101B-9397-08002B2CF9AE}" pid="5" name="MSIP_Label_17cb76b2-10b8-4fe1-93d4-2202842406cd_SetDate">
    <vt:lpwstr>2019-06-21T08:29:43.1488758Z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Extended_MSFT_Method">
    <vt:lpwstr>Manual</vt:lpwstr>
  </property>
  <property fmtid="{D5CDD505-2E9C-101B-9397-08002B2CF9AE}" pid="9" name="aiplabel">
    <vt:lpwstr>External Public</vt:lpwstr>
  </property>
</Properties>
</file>